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1.xml" ContentType="application/vnd.openxmlformats-officedocument.drawingml.chartshape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7.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18.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notesSlides/notesSlide26.xml" ContentType="application/vnd.openxmlformats-officedocument.presentationml.notesSlide+xml"/>
  <Override PartName="/ppt/charts/chart35.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27.xml" ContentType="application/vnd.openxmlformats-officedocument.presentationml.notesSlide+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notesSlides/notesSlide28.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29.xml" ContentType="application/vnd.openxmlformats-officedocument.presentationml.notesSlide+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30.xml" ContentType="application/vnd.openxmlformats-officedocument.presentationml.notesSlide+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31.xml" ContentType="application/vnd.openxmlformats-officedocument.presentationml.notesSlide+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notesSlides/notesSlide32.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33.xml" ContentType="application/vnd.openxmlformats-officedocument.presentationml.notesSlide+xml"/>
  <Override PartName="/ppt/charts/chart56.xml" ContentType="application/vnd.openxmlformats-officedocument.drawingml.chart+xml"/>
  <Override PartName="/ppt/charts/chart57.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34.xml" ContentType="application/vnd.openxmlformats-officedocument.presentationml.notesSlide+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3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charts/chart63.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36.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notesSlides/notesSlide37.xml" ContentType="application/vnd.openxmlformats-officedocument.presentationml.notesSlide+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38.xml" ContentType="application/vnd.openxmlformats-officedocument.presentationml.notesSlide+xml"/>
  <Override PartName="/ppt/charts/chart71.xml" ContentType="application/vnd.openxmlformats-officedocument.drawingml.chart+xml"/>
  <Override PartName="/ppt/charts/chart72.xml" ContentType="application/vnd.openxmlformats-officedocument.drawingml.chart+xml"/>
  <Override PartName="/ppt/charts/chart73.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39.xml" ContentType="application/vnd.openxmlformats-officedocument.presentationml.notesSlide+xml"/>
  <Override PartName="/ppt/charts/chart74.xml" ContentType="application/vnd.openxmlformats-officedocument.drawingml.chart+xml"/>
  <Override PartName="/ppt/charts/chart75.xml" ContentType="application/vnd.openxmlformats-officedocument.drawingml.chart+xml"/>
  <Override PartName="/ppt/charts/chart76.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40.xml" ContentType="application/vnd.openxmlformats-officedocument.presentationml.notesSlide+xml"/>
  <Override PartName="/ppt/charts/chart77.xml" ContentType="application/vnd.openxmlformats-officedocument.drawingml.chart+xml"/>
  <Override PartName="/ppt/charts/chart78.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41.xml" ContentType="application/vnd.openxmlformats-officedocument.presentationml.notesSlide+xml"/>
  <Override PartName="/ppt/charts/chart79.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charts/chart82.xml" ContentType="application/vnd.openxmlformats-officedocument.drawingml.chart+xml"/>
  <Override PartName="/ppt/charts/chart83.xml" ContentType="application/vnd.openxmlformats-officedocument.drawingml.chart+xml"/>
  <Override PartName="/ppt/notesSlides/notesSlide45.xml" ContentType="application/vnd.openxmlformats-officedocument.presentationml.notesSlide+xml"/>
  <Override PartName="/ppt/charts/chart84.xml" ContentType="application/vnd.openxmlformats-officedocument.drawingml.chart+xml"/>
  <Override PartName="/ppt/notesSlides/notesSlide46.xml" ContentType="application/vnd.openxmlformats-officedocument.presentationml.notesSlide+xml"/>
  <Override PartName="/ppt/charts/chart85.xml" ContentType="application/vnd.openxmlformats-officedocument.drawingml.chart+xml"/>
  <Override PartName="/ppt/notesSlides/notesSlide47.xml" ContentType="application/vnd.openxmlformats-officedocument.presentationml.notesSlide+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89.xml" ContentType="application/vnd.openxmlformats-officedocument.drawingml.chart+xml"/>
  <Override PartName="/ppt/notesSlides/notesSlide52.xml" ContentType="application/vnd.openxmlformats-officedocument.presentationml.notesSlide+xml"/>
  <Override PartName="/ppt/charts/chart90.xml" ContentType="application/vnd.openxmlformats-officedocument.drawingml.chart+xml"/>
  <Override PartName="/ppt/notesSlides/notesSlide53.xml" ContentType="application/vnd.openxmlformats-officedocument.presentationml.notesSlide+xml"/>
  <Override PartName="/ppt/charts/chart91.xml" ContentType="application/vnd.openxmlformats-officedocument.drawingml.chart+xml"/>
  <Override PartName="/ppt/notesSlides/notesSlide54.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notesSlides/notesSlide55.xml" ContentType="application/vnd.openxmlformats-officedocument.presentationml.notesSlide+xml"/>
  <Override PartName="/ppt/charts/chart94.xml" ContentType="application/vnd.openxmlformats-officedocument.drawingml.chart+xml"/>
  <Override PartName="/ppt/notesSlides/notesSlide56.xml" ContentType="application/vnd.openxmlformats-officedocument.presentationml.notesSlide+xml"/>
  <Override PartName="/ppt/charts/chart95.xml" ContentType="application/vnd.openxmlformats-officedocument.drawingml.chart+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96.xml" ContentType="application/vnd.openxmlformats-officedocument.drawingml.chart+xml"/>
  <Override PartName="/ppt/charts/chart97.xml" ContentType="application/vnd.openxmlformats-officedocument.drawingml.chart+xml"/>
  <Override PartName="/ppt/notesSlides/notesSlide61.xml" ContentType="application/vnd.openxmlformats-officedocument.presentationml.notesSlide+xml"/>
  <Override PartName="/ppt/charts/chart98.xml" ContentType="application/vnd.openxmlformats-officedocument.drawingml.chart+xml"/>
  <Override PartName="/ppt/charts/chart99.xml" ContentType="application/vnd.openxmlformats-officedocument.drawingml.chart+xml"/>
  <Override PartName="/ppt/notesSlides/notesSlide62.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63.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notesSlides/notesSlide64.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notesSlides/notesSlide65.xml" ContentType="application/vnd.openxmlformats-officedocument.presentationml.notesSlide+xml"/>
  <Override PartName="/ppt/charts/chart106.xml" ContentType="application/vnd.openxmlformats-officedocument.drawingml.chart+xml"/>
  <Override PartName="/ppt/charts/chart107.xml" ContentType="application/vnd.openxmlformats-officedocument.drawingml.chart+xml"/>
  <Override PartName="/ppt/notesSlides/notesSlide66.xml" ContentType="application/vnd.openxmlformats-officedocument.presentationml.notesSlide+xml"/>
  <Override PartName="/ppt/charts/chart108.xml" ContentType="application/vnd.openxmlformats-officedocument.drawingml.chart+xml"/>
  <Override PartName="/ppt/charts/chart109.xml" ContentType="application/vnd.openxmlformats-officedocument.drawingml.chart+xml"/>
  <Override PartName="/ppt/notesSlides/notesSlide67.xml" ContentType="application/vnd.openxmlformats-officedocument.presentationml.notesSlide+xml"/>
  <Override PartName="/ppt/charts/chart110.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111.xml" ContentType="application/vnd.openxmlformats-officedocument.drawingml.chart+xml"/>
  <Override PartName="/ppt/charts/chart112.xml" ContentType="application/vnd.openxmlformats-officedocument.drawingml.chart+xml"/>
  <Override PartName="/ppt/notesSlides/notesSlide70.xml" ContentType="application/vnd.openxmlformats-officedocument.presentationml.notesSlide+xml"/>
  <Override PartName="/ppt/charts/chart113.xml" ContentType="application/vnd.openxmlformats-officedocument.drawingml.chart+xml"/>
  <Override PartName="/ppt/charts/chart114.xml" ContentType="application/vnd.openxmlformats-officedocument.drawingml.chart+xml"/>
  <Override PartName="/ppt/notesSlides/notesSlide71.xml" ContentType="application/vnd.openxmlformats-officedocument.presentationml.notesSlide+xml"/>
  <Override PartName="/ppt/charts/chart115.xml" ContentType="application/vnd.openxmlformats-officedocument.drawingml.chart+xml"/>
  <Override PartName="/ppt/charts/chart116.xml" ContentType="application/vnd.openxmlformats-officedocument.drawingml.chart+xml"/>
  <Override PartName="/ppt/notesSlides/notesSlide72.xml" ContentType="application/vnd.openxmlformats-officedocument.presentationml.notesSlide+xml"/>
  <Override PartName="/ppt/charts/chart117.xml" ContentType="application/vnd.openxmlformats-officedocument.drawingml.chart+xml"/>
  <Override PartName="/ppt/charts/chart118.xml" ContentType="application/vnd.openxmlformats-officedocument.drawingml.chart+xml"/>
  <Override PartName="/ppt/notesSlides/notesSlide73.xml" ContentType="application/vnd.openxmlformats-officedocument.presentationml.notesSlide+xml"/>
  <Override PartName="/ppt/charts/chart119.xml" ContentType="application/vnd.openxmlformats-officedocument.drawingml.chart+xml"/>
  <Override PartName="/ppt/charts/chart120.xml" ContentType="application/vnd.openxmlformats-officedocument.drawingml.chart+xml"/>
  <Override PartName="/ppt/notesSlides/notesSlide74.xml" ContentType="application/vnd.openxmlformats-officedocument.presentationml.notesSlide+xml"/>
  <Override PartName="/ppt/charts/chart121.xml" ContentType="application/vnd.openxmlformats-officedocument.drawingml.chart+xml"/>
  <Override PartName="/ppt/charts/chart122.xml" ContentType="application/vnd.openxmlformats-officedocument.drawingml.chart+xml"/>
  <Override PartName="/ppt/notesSlides/notesSlide75.xml" ContentType="application/vnd.openxmlformats-officedocument.presentationml.notesSlide+xml"/>
  <Override PartName="/ppt/charts/chart123.xml" ContentType="application/vnd.openxmlformats-officedocument.drawingml.chart+xml"/>
  <Override PartName="/ppt/charts/chart124.xml" ContentType="application/vnd.openxmlformats-officedocument.drawingml.chart+xml"/>
  <Override PartName="/ppt/notesSlides/notesSlide76.xml" ContentType="application/vnd.openxmlformats-officedocument.presentationml.notesSlide+xml"/>
  <Override PartName="/ppt/charts/chart125.xml" ContentType="application/vnd.openxmlformats-officedocument.drawingml.chart+xml"/>
  <Override PartName="/ppt/notesSlides/notesSlide77.xml" ContentType="application/vnd.openxmlformats-officedocument.presentationml.notesSlide+xml"/>
  <Override PartName="/ppt/charts/chart126.xml" ContentType="application/vnd.openxmlformats-officedocument.drawingml.chart+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rts/chart127.xml" ContentType="application/vnd.openxmlformats-officedocument.drawingml.chart+xml"/>
  <Override PartName="/ppt/charts/chart128.xml" ContentType="application/vnd.openxmlformats-officedocument.drawingml.chart+xml"/>
  <Override PartName="/ppt/notesSlides/notesSlide81.xml" ContentType="application/vnd.openxmlformats-officedocument.presentationml.notesSlide+xml"/>
  <Override PartName="/ppt/charts/chart129.xml" ContentType="application/vnd.openxmlformats-officedocument.drawingml.chart+xml"/>
  <Override PartName="/ppt/charts/chart130.xml" ContentType="application/vnd.openxmlformats-officedocument.drawingml.chart+xml"/>
  <Override PartName="/ppt/notesSlides/notesSlide82.xml" ContentType="application/vnd.openxmlformats-officedocument.presentationml.notesSlide+xml"/>
  <Override PartName="/ppt/charts/chart131.xml" ContentType="application/vnd.openxmlformats-officedocument.drawingml.chart+xml"/>
  <Override PartName="/ppt/notesSlides/notesSlide83.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harts/chart134.xml" ContentType="application/vnd.openxmlformats-officedocument.drawingml.chart+xml"/>
  <Override PartName="/ppt/notesSlides/notesSlide88.xml" ContentType="application/vnd.openxmlformats-officedocument.presentationml.notesSlide+xml"/>
  <Override PartName="/ppt/charts/chart135.xml" ContentType="application/vnd.openxmlformats-officedocument.drawingml.chart+xml"/>
  <Override PartName="/ppt/notesSlides/notesSlide89.xml" ContentType="application/vnd.openxmlformats-officedocument.presentationml.notesSlide+xml"/>
  <Override PartName="/ppt/charts/chart136.xml" ContentType="application/vnd.openxmlformats-officedocument.drawingml.chart+xml"/>
  <Override PartName="/ppt/notesSlides/notesSlide90.xml" ContentType="application/vnd.openxmlformats-officedocument.presentationml.notesSlide+xml"/>
  <Override PartName="/ppt/charts/chart137.xml" ContentType="application/vnd.openxmlformats-officedocument.drawingml.chart+xml"/>
  <Override PartName="/ppt/charts/chart138.xml" ContentType="application/vnd.openxmlformats-officedocument.drawingml.chart+xml"/>
  <Override PartName="/ppt/notesSlides/notesSlide91.xml" ContentType="application/vnd.openxmlformats-officedocument.presentationml.notesSlide+xml"/>
  <Override PartName="/ppt/charts/chart139.xml" ContentType="application/vnd.openxmlformats-officedocument.drawingml.chart+xml"/>
  <Override PartName="/ppt/notesSlides/notesSlide92.xml" ContentType="application/vnd.openxmlformats-officedocument.presentationml.notesSlide+xml"/>
  <Override PartName="/ppt/charts/chart140.xml" ContentType="application/vnd.openxmlformats-officedocument.drawingml.chart+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3"/>
  </p:notesMasterIdLst>
  <p:handoutMasterIdLst>
    <p:handoutMasterId r:id="rId134"/>
  </p:handoutMasterIdLst>
  <p:sldIdLst>
    <p:sldId id="1582" r:id="rId5"/>
    <p:sldId id="1988" r:id="rId6"/>
    <p:sldId id="1614" r:id="rId7"/>
    <p:sldId id="1623" r:id="rId8"/>
    <p:sldId id="1624" r:id="rId9"/>
    <p:sldId id="1625" r:id="rId10"/>
    <p:sldId id="1987" r:id="rId11"/>
    <p:sldId id="1615" r:id="rId12"/>
    <p:sldId id="2097" r:id="rId13"/>
    <p:sldId id="1991" r:id="rId14"/>
    <p:sldId id="1929" r:id="rId15"/>
    <p:sldId id="1930" r:id="rId16"/>
    <p:sldId id="1980" r:id="rId17"/>
    <p:sldId id="1932" r:id="rId18"/>
    <p:sldId id="1933" r:id="rId19"/>
    <p:sldId id="1934" r:id="rId20"/>
    <p:sldId id="1935" r:id="rId21"/>
    <p:sldId id="1936" r:id="rId22"/>
    <p:sldId id="1937" r:id="rId23"/>
    <p:sldId id="1938" r:id="rId24"/>
    <p:sldId id="1941" r:id="rId25"/>
    <p:sldId id="1940" r:id="rId26"/>
    <p:sldId id="1942" r:id="rId27"/>
    <p:sldId id="1943" r:id="rId28"/>
    <p:sldId id="1944" r:id="rId29"/>
    <p:sldId id="1945" r:id="rId30"/>
    <p:sldId id="1990" r:id="rId31"/>
    <p:sldId id="1686" r:id="rId32"/>
    <p:sldId id="1643" r:id="rId33"/>
    <p:sldId id="2090" r:id="rId34"/>
    <p:sldId id="2098" r:id="rId35"/>
    <p:sldId id="1847" r:id="rId36"/>
    <p:sldId id="1598" r:id="rId37"/>
    <p:sldId id="1622" r:id="rId38"/>
    <p:sldId id="1626" r:id="rId39"/>
    <p:sldId id="1992" r:id="rId40"/>
    <p:sldId id="1922" r:id="rId41"/>
    <p:sldId id="1628" r:id="rId42"/>
    <p:sldId id="1993" r:id="rId43"/>
    <p:sldId id="1629" r:id="rId44"/>
    <p:sldId id="1994" r:id="rId45"/>
    <p:sldId id="1946" r:id="rId46"/>
    <p:sldId id="1995" r:id="rId47"/>
    <p:sldId id="1996" r:id="rId48"/>
    <p:sldId id="1631" r:id="rId49"/>
    <p:sldId id="1997" r:id="rId50"/>
    <p:sldId id="1947" r:id="rId51"/>
    <p:sldId id="1998" r:id="rId52"/>
    <p:sldId id="1768" r:id="rId53"/>
    <p:sldId id="1999" r:id="rId54"/>
    <p:sldId id="1948" r:id="rId55"/>
    <p:sldId id="1771" r:id="rId56"/>
    <p:sldId id="2000" r:id="rId57"/>
    <p:sldId id="1772" r:id="rId58"/>
    <p:sldId id="1773" r:id="rId59"/>
    <p:sldId id="1774" r:id="rId60"/>
    <p:sldId id="2001" r:id="rId61"/>
    <p:sldId id="1844" r:id="rId62"/>
    <p:sldId id="1845" r:id="rId63"/>
    <p:sldId id="1846" r:id="rId64"/>
    <p:sldId id="2002" r:id="rId65"/>
    <p:sldId id="1848" r:id="rId66"/>
    <p:sldId id="2004" r:id="rId67"/>
    <p:sldId id="2006" r:id="rId68"/>
    <p:sldId id="2007" r:id="rId69"/>
    <p:sldId id="2009" r:id="rId70"/>
    <p:sldId id="2011" r:id="rId71"/>
    <p:sldId id="2013" r:id="rId72"/>
    <p:sldId id="2016" r:id="rId73"/>
    <p:sldId id="2018" r:id="rId74"/>
    <p:sldId id="2020" r:id="rId75"/>
    <p:sldId id="2099" r:id="rId76"/>
    <p:sldId id="2025" r:id="rId77"/>
    <p:sldId id="2027" r:id="rId78"/>
    <p:sldId id="2029" r:id="rId79"/>
    <p:sldId id="2031" r:id="rId80"/>
    <p:sldId id="1617" r:id="rId81"/>
    <p:sldId id="1817" r:id="rId82"/>
    <p:sldId id="2035" r:id="rId83"/>
    <p:sldId id="2045" r:id="rId84"/>
    <p:sldId id="2046" r:id="rId85"/>
    <p:sldId id="2047" r:id="rId86"/>
    <p:sldId id="2048" r:id="rId87"/>
    <p:sldId id="2049" r:id="rId88"/>
    <p:sldId id="2050" r:id="rId89"/>
    <p:sldId id="2051" r:id="rId90"/>
    <p:sldId id="2052" r:id="rId91"/>
    <p:sldId id="2092" r:id="rId92"/>
    <p:sldId id="2053" r:id="rId93"/>
    <p:sldId id="2054" r:id="rId94"/>
    <p:sldId id="2055" r:id="rId95"/>
    <p:sldId id="2056" r:id="rId96"/>
    <p:sldId id="2057" r:id="rId97"/>
    <p:sldId id="2058" r:id="rId98"/>
    <p:sldId id="2059" r:id="rId99"/>
    <p:sldId id="2060" r:id="rId100"/>
    <p:sldId id="2061" r:id="rId101"/>
    <p:sldId id="2034" r:id="rId102"/>
    <p:sldId id="2062" r:id="rId103"/>
    <p:sldId id="2063" r:id="rId104"/>
    <p:sldId id="2064" r:id="rId105"/>
    <p:sldId id="2065" r:id="rId106"/>
    <p:sldId id="2066" r:id="rId107"/>
    <p:sldId id="2067" r:id="rId108"/>
    <p:sldId id="2093" r:id="rId109"/>
    <p:sldId id="2070" r:id="rId110"/>
    <p:sldId id="2071" r:id="rId111"/>
    <p:sldId id="2074" r:id="rId112"/>
    <p:sldId id="2075" r:id="rId113"/>
    <p:sldId id="2076" r:id="rId114"/>
    <p:sldId id="2077" r:id="rId115"/>
    <p:sldId id="2078" r:id="rId116"/>
    <p:sldId id="1978" r:id="rId117"/>
    <p:sldId id="2082" r:id="rId118"/>
    <p:sldId id="1820" r:id="rId119"/>
    <p:sldId id="1618" r:id="rId120"/>
    <p:sldId id="1821" r:id="rId121"/>
    <p:sldId id="1819" r:id="rId122"/>
    <p:sldId id="1822" r:id="rId123"/>
    <p:sldId id="1696" r:id="rId124"/>
    <p:sldId id="2081" r:id="rId125"/>
    <p:sldId id="2083" r:id="rId126"/>
    <p:sldId id="2084" r:id="rId127"/>
    <p:sldId id="2085" r:id="rId128"/>
    <p:sldId id="2086" r:id="rId129"/>
    <p:sldId id="2087" r:id="rId130"/>
    <p:sldId id="2088" r:id="rId131"/>
    <p:sldId id="1619" r:id="rId1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handoutMaster" Target="handoutMasters/handoutMaster1.xml"/><Relationship Id="rId139"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commentAuthors" Target="commentAuthor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1" Type="http://schemas.openxmlformats.org/officeDocument/2006/relationships/package" Target="../embeddings/Microsoft_Excel_Worksheet120.xlsx"/></Relationships>
</file>

<file path=ppt/charts/_rels/chart122.xml.rels><?xml version="1.0" encoding="UTF-8" standalone="yes"?>
<Relationships xmlns="http://schemas.openxmlformats.org/package/2006/relationships"><Relationship Id="rId1" Type="http://schemas.openxmlformats.org/officeDocument/2006/relationships/package" Target="../embeddings/Microsoft_Excel_Worksheet121.xlsx"/></Relationships>
</file>

<file path=ppt/charts/_rels/chart123.xml.rels><?xml version="1.0" encoding="UTF-8" standalone="yes"?>
<Relationships xmlns="http://schemas.openxmlformats.org/package/2006/relationships"><Relationship Id="rId1" Type="http://schemas.openxmlformats.org/officeDocument/2006/relationships/package" Target="../embeddings/Microsoft_Excel_Worksheet122.xlsx"/></Relationships>
</file>

<file path=ppt/charts/_rels/chart124.xml.rels><?xml version="1.0" encoding="UTF-8" standalone="yes"?>
<Relationships xmlns="http://schemas.openxmlformats.org/package/2006/relationships"><Relationship Id="rId1" Type="http://schemas.openxmlformats.org/officeDocument/2006/relationships/package" Target="../embeddings/Microsoft_Excel_Worksheet123.xlsx"/></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1" Type="http://schemas.openxmlformats.org/officeDocument/2006/relationships/package" Target="../embeddings/Microsoft_Excel_Worksheet128.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30.xml.rels><?xml version="1.0" encoding="UTF-8" standalone="yes"?>
<Relationships xmlns="http://schemas.openxmlformats.org/package/2006/relationships"><Relationship Id="rId1" Type="http://schemas.openxmlformats.org/officeDocument/2006/relationships/package" Target="../embeddings/Microsoft_Excel_Worksheet129.xlsx"/></Relationships>
</file>

<file path=ppt/charts/_rels/chart131.xml.rels><?xml version="1.0" encoding="UTF-8" standalone="yes"?>
<Relationships xmlns="http://schemas.openxmlformats.org/package/2006/relationships"><Relationship Id="rId1" Type="http://schemas.openxmlformats.org/officeDocument/2006/relationships/package" Target="../embeddings/Microsoft_Excel_Worksheet130.xlsx"/></Relationships>
</file>

<file path=ppt/charts/_rels/chart132.xml.rels><?xml version="1.0" encoding="UTF-8" standalone="yes"?>
<Relationships xmlns="http://schemas.openxmlformats.org/package/2006/relationships"><Relationship Id="rId1" Type="http://schemas.openxmlformats.org/officeDocument/2006/relationships/package" Target="../embeddings/Microsoft_Excel_Worksheet131.xlsx"/></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1" Type="http://schemas.openxmlformats.org/officeDocument/2006/relationships/package" Target="../embeddings/Microsoft_Excel_Worksheet136.xlsx"/></Relationships>
</file>

<file path=ppt/charts/_rels/chart138.xml.rels><?xml version="1.0" encoding="UTF-8" standalone="yes"?>
<Relationships xmlns="http://schemas.openxmlformats.org/package/2006/relationships"><Relationship Id="rId1" Type="http://schemas.openxmlformats.org/officeDocument/2006/relationships/package" Target="../embeddings/Microsoft_Excel_Worksheet137.xlsx"/></Relationships>
</file>

<file path=ppt/charts/_rels/chart139.xml.rels><?xml version="1.0" encoding="UTF-8" standalone="yes"?>
<Relationships xmlns="http://schemas.openxmlformats.org/package/2006/relationships"><Relationship Id="rId1" Type="http://schemas.openxmlformats.org/officeDocument/2006/relationships/package" Target="../embeddings/Microsoft_Excel_Worksheet138.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40.xml.rels><?xml version="1.0" encoding="UTF-8" standalone="yes"?>
<Relationships xmlns="http://schemas.openxmlformats.org/package/2006/relationships"><Relationship Id="rId1" Type="http://schemas.openxmlformats.org/officeDocument/2006/relationships/package" Target="../embeddings/Microsoft_Excel_Worksheet139.xlsx"/></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6.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6.png"/></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3.xml"/><Relationship Id="rId1" Type="http://schemas.microsoft.com/office/2011/relationships/chartStyle" Target="style33.xml"/></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6.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6.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6.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16.png"/></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6.png"/></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34.xml"/><Relationship Id="rId1" Type="http://schemas.microsoft.com/office/2011/relationships/chartStyle" Target="style34.xml"/></Relationships>
</file>

<file path=ppt/charts/_rels/chart42.xml.rels><?xml version="1.0" encoding="UTF-8" standalone="yes"?>
<Relationships xmlns="http://schemas.openxmlformats.org/package/2006/relationships"><Relationship Id="rId2" Type="http://schemas.openxmlformats.org/officeDocument/2006/relationships/package" Target="../embeddings/Microsoft_Excel_Worksheet41.xlsx"/><Relationship Id="rId1" Type="http://schemas.openxmlformats.org/officeDocument/2006/relationships/image" Target="../media/image16.png"/></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6.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35.xml"/><Relationship Id="rId1" Type="http://schemas.microsoft.com/office/2011/relationships/chartStyle" Target="style35.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6.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6.png"/></Relationships>
</file>

<file path=ppt/charts/_rels/chart47.xml.rels><?xml version="1.0" encoding="UTF-8" standalone="yes"?>
<Relationships xmlns="http://schemas.openxmlformats.org/package/2006/relationships"><Relationship Id="rId2" Type="http://schemas.openxmlformats.org/officeDocument/2006/relationships/package" Target="../embeddings/Microsoft_Excel_Worksheet46.xlsx"/><Relationship Id="rId1" Type="http://schemas.openxmlformats.org/officeDocument/2006/relationships/image" Target="../media/image16.png"/></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6.png"/></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36.xml"/><Relationship Id="rId1" Type="http://schemas.microsoft.com/office/2011/relationships/chartStyle" Target="style36.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6.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6.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6.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6.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6.png"/></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37.xml"/><Relationship Id="rId1" Type="http://schemas.microsoft.com/office/2011/relationships/chartStyle" Target="style37.xml"/></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6.png"/></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38.xml"/><Relationship Id="rId1" Type="http://schemas.microsoft.com/office/2011/relationships/chartStyle" Target="style38.xml"/></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6.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6.png"/></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39.xml"/><Relationship Id="rId1" Type="http://schemas.microsoft.com/office/2011/relationships/chartStyle" Target="style39.xml"/></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6.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6.png"/></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40.xml"/><Relationship Id="rId1" Type="http://schemas.microsoft.com/office/2011/relationships/chartStyle" Target="style40.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6.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16.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16.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16.png"/></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6.png"/></Relationships>
</file>

<file path=ppt/charts/_rels/chart69.xml.rels><?xml version="1.0" encoding="UTF-8" standalone="yes"?>
<Relationships xmlns="http://schemas.openxmlformats.org/package/2006/relationships"><Relationship Id="rId2" Type="http://schemas.openxmlformats.org/officeDocument/2006/relationships/package" Target="../embeddings/Microsoft_Excel_Worksheet68.xlsx"/><Relationship Id="rId1" Type="http://schemas.openxmlformats.org/officeDocument/2006/relationships/image" Target="../media/image16.png"/></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41.xml"/><Relationship Id="rId1" Type="http://schemas.microsoft.com/office/2011/relationships/chartStyle" Target="style41.xml"/></Relationships>
</file>

<file path=ppt/charts/_rels/chart71.xml.rels><?xml version="1.0" encoding="UTF-8" standalone="yes"?>
<Relationships xmlns="http://schemas.openxmlformats.org/package/2006/relationships"><Relationship Id="rId2" Type="http://schemas.openxmlformats.org/officeDocument/2006/relationships/package" Target="../embeddings/Microsoft_Excel_Worksheet70.xlsx"/><Relationship Id="rId1" Type="http://schemas.openxmlformats.org/officeDocument/2006/relationships/image" Target="../media/image16.png"/></Relationships>
</file>

<file path=ppt/charts/_rels/chart72.xml.rels><?xml version="1.0" encoding="UTF-8" standalone="yes"?>
<Relationships xmlns="http://schemas.openxmlformats.org/package/2006/relationships"><Relationship Id="rId2" Type="http://schemas.openxmlformats.org/officeDocument/2006/relationships/package" Target="../embeddings/Microsoft_Excel_Worksheet71.xlsx"/><Relationship Id="rId1" Type="http://schemas.openxmlformats.org/officeDocument/2006/relationships/image" Target="../media/image16.png"/></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42.xml"/><Relationship Id="rId1" Type="http://schemas.microsoft.com/office/2011/relationships/chartStyle" Target="style42.xml"/></Relationships>
</file>

<file path=ppt/charts/_rels/chart74.xml.rels><?xml version="1.0" encoding="UTF-8" standalone="yes"?>
<Relationships xmlns="http://schemas.openxmlformats.org/package/2006/relationships"><Relationship Id="rId2" Type="http://schemas.openxmlformats.org/officeDocument/2006/relationships/package" Target="../embeddings/Microsoft_Excel_Worksheet73.xlsx"/><Relationship Id="rId1" Type="http://schemas.openxmlformats.org/officeDocument/2006/relationships/image" Target="../media/image16.png"/></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16.png"/></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43.xml"/><Relationship Id="rId1" Type="http://schemas.microsoft.com/office/2011/relationships/chartStyle" Target="style43.xml"/></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16.png"/></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44.xml"/><Relationship Id="rId1" Type="http://schemas.microsoft.com/office/2011/relationships/chartStyle" Target="style44.xml"/></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6.png"/></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2" Type="http://schemas.openxmlformats.org/officeDocument/2006/relationships/package" Target="../embeddings/Microsoft_Excel_Worksheet79.xlsx"/><Relationship Id="rId1" Type="http://schemas.openxmlformats.org/officeDocument/2006/relationships/image" Target="../media/image16.png"/></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6.png"/></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16.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16.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16.png"/></Relationships>
</file>

<file path=ppt/charts/_rels/chart85.xml.rels><?xml version="1.0" encoding="UTF-8" standalone="yes"?>
<Relationships xmlns="http://schemas.openxmlformats.org/package/2006/relationships"><Relationship Id="rId2" Type="http://schemas.openxmlformats.org/officeDocument/2006/relationships/package" Target="../embeddings/Microsoft_Excel_Worksheet84.xlsx"/><Relationship Id="rId1" Type="http://schemas.openxmlformats.org/officeDocument/2006/relationships/image" Target="../media/image16.png"/></Relationships>
</file>

<file path=ppt/charts/_rels/chart86.xml.rels><?xml version="1.0" encoding="UTF-8" standalone="yes"?>
<Relationships xmlns="http://schemas.openxmlformats.org/package/2006/relationships"><Relationship Id="rId2" Type="http://schemas.openxmlformats.org/officeDocument/2006/relationships/package" Target="../embeddings/Microsoft_Excel_Worksheet85.xlsx"/><Relationship Id="rId1" Type="http://schemas.openxmlformats.org/officeDocument/2006/relationships/image" Target="../media/image16.png"/></Relationships>
</file>

<file path=ppt/charts/_rels/chart87.xml.rels><?xml version="1.0" encoding="UTF-8" standalone="yes"?>
<Relationships xmlns="http://schemas.openxmlformats.org/package/2006/relationships"><Relationship Id="rId2" Type="http://schemas.openxmlformats.org/officeDocument/2006/relationships/package" Target="../embeddings/Microsoft_Excel_Worksheet86.xlsx"/><Relationship Id="rId1" Type="http://schemas.openxmlformats.org/officeDocument/2006/relationships/image" Target="../media/image16.png"/></Relationships>
</file>

<file path=ppt/charts/_rels/chart88.xml.rels><?xml version="1.0" encoding="UTF-8" standalone="yes"?>
<Relationships xmlns="http://schemas.openxmlformats.org/package/2006/relationships"><Relationship Id="rId2" Type="http://schemas.openxmlformats.org/officeDocument/2006/relationships/package" Target="../embeddings/Microsoft_Excel_Worksheet87.xlsx"/><Relationship Id="rId1" Type="http://schemas.openxmlformats.org/officeDocument/2006/relationships/image" Target="../media/image16.png"/></Relationships>
</file>

<file path=ppt/charts/_rels/chart89.xml.rels><?xml version="1.0" encoding="UTF-8" standalone="yes"?>
<Relationships xmlns="http://schemas.openxmlformats.org/package/2006/relationships"><Relationship Id="rId2" Type="http://schemas.openxmlformats.org/officeDocument/2006/relationships/package" Target="../embeddings/Microsoft_Excel_Worksheet88.xlsx"/><Relationship Id="rId1" Type="http://schemas.openxmlformats.org/officeDocument/2006/relationships/image" Target="../media/image16.png"/></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2" Type="http://schemas.openxmlformats.org/officeDocument/2006/relationships/package" Target="../embeddings/Microsoft_Excel_Worksheet89.xlsx"/><Relationship Id="rId1" Type="http://schemas.openxmlformats.org/officeDocument/2006/relationships/image" Target="../media/image16.png"/></Relationships>
</file>

<file path=ppt/charts/_rels/chart91.xml.rels><?xml version="1.0" encoding="UTF-8" standalone="yes"?>
<Relationships xmlns="http://schemas.openxmlformats.org/package/2006/relationships"><Relationship Id="rId2" Type="http://schemas.openxmlformats.org/officeDocument/2006/relationships/package" Target="../embeddings/Microsoft_Excel_Worksheet90.xlsx"/><Relationship Id="rId1" Type="http://schemas.openxmlformats.org/officeDocument/2006/relationships/image" Target="../media/image16.png"/></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16.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16.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16.png"/></Relationships>
</file>

<file path=ppt/charts/_rels/chart95.xml.rels><?xml version="1.0" encoding="UTF-8" standalone="yes"?>
<Relationships xmlns="http://schemas.openxmlformats.org/package/2006/relationships"><Relationship Id="rId2" Type="http://schemas.openxmlformats.org/officeDocument/2006/relationships/package" Target="../embeddings/Microsoft_Excel_Worksheet94.xlsx"/><Relationship Id="rId1" Type="http://schemas.openxmlformats.org/officeDocument/2006/relationships/image" Target="../media/image16.png"/></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69874050187251"/>
          <c:y val="0.40145147951809718"/>
          <c:w val="0.73515440485608397"/>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0-BF14-458C-9A01-D1A70032A071}"/>
              </c:ext>
            </c:extLst>
          </c:dPt>
          <c:cat>
            <c:strRef>
              <c:f>Sheet1!$A$2</c:f>
              <c:strCache>
                <c:ptCount val="1"/>
                <c:pt idx="0">
                  <c:v>Section 1. Support while waiting</c:v>
                </c:pt>
              </c:strCache>
            </c:strRef>
          </c:cat>
          <c:val>
            <c:numRef>
              <c:f>Sheet1!$B$2</c:f>
              <c:numCache>
                <c:formatCode>0</c:formatCode>
                <c:ptCount val="1"/>
              </c:numCache>
            </c:numRef>
          </c:val>
          <c:extLst>
            <c:ext xmlns:c16="http://schemas.microsoft.com/office/drawing/2014/chart" uri="{C3380CC4-5D6E-409C-BE32-E72D297353CC}">
              <c16:uniqueId val="{00000000-038B-447D-BB0A-F9B4DEDD950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1"/>
        <c:axPos val="b"/>
        <c:numFmt formatCode="#,##0" sourceLinked="0"/>
        <c:majorTickMark val="none"/>
        <c:minorTickMark val="none"/>
        <c:tickLblPos val="high"/>
        <c:crossAx val="605152992"/>
        <c:crosses val="autoZero"/>
        <c:crossBetween val="between"/>
        <c:majorUnit val="1"/>
        <c:min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38282387190684"/>
          <c:y val="0.40145147951809718"/>
          <c:w val="0.7246991751576904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0812-4C89-8343-D94B1E667E60}"/>
              </c:ext>
            </c:extLst>
          </c:dPt>
          <c:cat>
            <c:strRef>
              <c:f>Sheet1!$A$2</c:f>
              <c:strCache>
                <c:ptCount val="1"/>
                <c:pt idx="0">
                  <c:v>Q15. To what extent did your NHS mental health team involve you in agreeing your care plan?</c:v>
                </c:pt>
              </c:strCache>
            </c:strRef>
          </c:cat>
          <c:val>
            <c:numRef>
              <c:f>Sheet1!$B$2</c:f>
              <c:numCache>
                <c:formatCode>0</c:formatCode>
                <c:ptCount val="1"/>
                <c:pt idx="0">
                  <c:v>7.2394699608184592</c:v>
                </c:pt>
              </c:numCache>
            </c:numRef>
          </c:val>
          <c:extLst>
            <c:ext xmlns:c16="http://schemas.microsoft.com/office/drawing/2014/chart" uri="{C3380CC4-5D6E-409C-BE32-E72D297353CC}">
              <c16:uniqueId val="{00000002-0812-4C89-8343-D94B1E667E6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6.3616313881339126</c:v>
                </c:pt>
                <c:pt idx="1">
                  <c:v>6.7946112995566716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4.6839588005069563</c:v>
                </c:pt>
                <c:pt idx="1">
                  <c:v>4.7829659206236554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7.3076733367125</c:v>
                </c:pt>
                <c:pt idx="1">
                  <c:v>5.7072058108816313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5.6167409387726117</c:v>
                </c:pt>
                <c:pt idx="1">
                  <c:v>5.7659690595512796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6.196120567317684</c:v>
                </c:pt>
                <c:pt idx="1">
                  <c:v>5.8758219481931162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4.731767075578289</c:v>
                </c:pt>
                <c:pt idx="1">
                  <c:v>4.7319729363654908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8.0205107478688209</c:v>
                </c:pt>
                <c:pt idx="1">
                  <c:v>7.6950210192847877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7.4844325880078282</c:v>
                </c:pt>
                <c:pt idx="1">
                  <c:v>7.433787824622744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5.6691202687297233</c:v>
                </c:pt>
                <c:pt idx="1">
                  <c:v>5.579321981388472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5.0616690346413282</c:v>
                </c:pt>
                <c:pt idx="1">
                  <c:v>5.0951191442896206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31938379427464"/>
          <c:y val="0.3905452022255676"/>
          <c:w val="0.7258305434255215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2BE-4B27-A2A2-2A8DFF05DF4E}"/>
              </c:ext>
            </c:extLst>
          </c:dPt>
          <c:cat>
            <c:strRef>
              <c:f>Sheet1!$A$2</c:f>
              <c:strCache>
                <c:ptCount val="1"/>
                <c:pt idx="0">
                  <c:v>Q17. Were you given a choice on how your care and treatment would be delivered?</c:v>
                </c:pt>
              </c:strCache>
            </c:strRef>
          </c:cat>
          <c:val>
            <c:numRef>
              <c:f>Sheet1!$B$2</c:f>
              <c:numCache>
                <c:formatCode>0</c:formatCode>
                <c:ptCount val="1"/>
                <c:pt idx="0">
                  <c:v>5.9794878806449221</c:v>
                </c:pt>
              </c:numCache>
            </c:numRef>
          </c:val>
          <c:extLst>
            <c:ext xmlns:c16="http://schemas.microsoft.com/office/drawing/2014/chart" uri="{C3380CC4-5D6E-409C-BE32-E72D297353CC}">
              <c16:uniqueId val="{00000002-62BE-4B27-A2A2-2A8DFF05DF4E}"/>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8.2668409130989708</c:v>
                </c:pt>
                <c:pt idx="1">
                  <c:v>7.5726275733850263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6.3289654704715268</c:v>
                </c:pt>
                <c:pt idx="1">
                  <c:v>6.5685049418676966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4.2293993680681234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7.1864673275828777</c:v>
                </c:pt>
                <c:pt idx="1">
                  <c:v>6.5601054422075018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5.9185363303883856</c:v>
                </c:pt>
                <c:pt idx="1">
                  <c:v>7.6065311015967954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4.6916732254574187</c:v>
                </c:pt>
                <c:pt idx="1">
                  <c:v>3.7403671948774471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3.6399681555151422</c:v>
                </c:pt>
                <c:pt idx="1">
                  <c:v>2.4769682645078142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2.3151977863811308</c:v>
                </c:pt>
                <c:pt idx="1">
                  <c:v>1.7834917297044921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1.654515927205741</c:v>
                </c:pt>
                <c:pt idx="1">
                  <c:v>1.202942978064296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4.3339868552980354</c:v>
                </c:pt>
                <c:pt idx="1">
                  <c:v>3.3635113683522251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8204754973315"/>
          <c:y val="0.37963892493303808"/>
          <c:w val="0.7284626394953905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94F-49EB-B4B3-ECDA88A0E921}"/>
              </c:ext>
            </c:extLst>
          </c:dPt>
          <c:cat>
            <c:strRef>
              <c:f>Sheet1!$A$2</c:f>
              <c:strCache>
                <c:ptCount val="1"/>
                <c:pt idx="0">
                  <c:v>Q18. Has your NHS mental health team supported you to make decisions about your care and treatment?</c:v>
                </c:pt>
              </c:strCache>
            </c:strRef>
          </c:cat>
          <c:val>
            <c:numRef>
              <c:f>Sheet1!$B$2</c:f>
              <c:numCache>
                <c:formatCode>0</c:formatCode>
                <c:ptCount val="1"/>
                <c:pt idx="0">
                  <c:v>6.0831644511615659</c:v>
                </c:pt>
              </c:numCache>
            </c:numRef>
          </c:val>
          <c:extLst>
            <c:ext xmlns:c16="http://schemas.microsoft.com/office/drawing/2014/chart" uri="{C3380CC4-5D6E-409C-BE32-E72D297353CC}">
              <c16:uniqueId val="{00000002-E94F-49EB-B4B3-ECDA88A0E921}"/>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5.7806958546439242</c:v>
                </c:pt>
                <c:pt idx="1">
                  <c:v>4.7353941114994154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4.0134420688733972</c:v>
                </c:pt>
                <c:pt idx="1">
                  <c:v>3.5584481351547139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1">
                  <c:v>4.2588860442485927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7.7207997021598986</c:v>
                </c:pt>
                <c:pt idx="1">
                  <c:v>7.7724059248784982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7.7102730782972868</c:v>
                </c:pt>
                <c:pt idx="1">
                  <c:v>7.4646953282470934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6.7668412174824502</c:v>
                </c:pt>
                <c:pt idx="1">
                  <c:v>6.431742524650705</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2.952467857109264</c:v>
                </c:pt>
                <c:pt idx="1">
                  <c:v>2.436968292782014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7.9277778190241444</c:v>
                </c:pt>
                <c:pt idx="1">
                  <c:v>7.6948003920336836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7.9959161667050136</c:v>
                </c:pt>
                <c:pt idx="1">
                  <c:v>7.9471756979797146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7.1395915505037886</c:v>
                </c:pt>
                <c:pt idx="1">
                  <c:v>7.1813681051739637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7.2060355575785602</c:v>
                </c:pt>
                <c:pt idx="1">
                  <c:v>7.1349507405144692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7.3470879332285071</c:v>
                </c:pt>
                <c:pt idx="1">
                  <c:v>7.8649457234968718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7.2362604295832309</c:v>
                </c:pt>
                <c:pt idx="1">
                  <c:v>7.2138515693808829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8204754973315"/>
          <c:y val="0.37963892493303808"/>
          <c:w val="0.7284626394953905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C98A-485A-9F81-BA0EDBA21167}"/>
              </c:ext>
            </c:extLst>
          </c:dPt>
          <c:cat>
            <c:strRef>
              <c:f>Sheet1!$A$2</c:f>
              <c:strCache>
                <c:ptCount val="1"/>
                <c:pt idx="0">
                  <c:v>Q19. Do you feel in control of your care?</c:v>
                </c:pt>
              </c:strCache>
            </c:strRef>
          </c:cat>
          <c:val>
            <c:numRef>
              <c:f>Sheet1!$B$2</c:f>
              <c:numCache>
                <c:formatCode>0</c:formatCode>
                <c:ptCount val="1"/>
                <c:pt idx="0">
                  <c:v>4.6067185421717642</c:v>
                </c:pt>
              </c:numCache>
            </c:numRef>
          </c:val>
          <c:extLst>
            <c:ext xmlns:c16="http://schemas.microsoft.com/office/drawing/2014/chart" uri="{C3380CC4-5D6E-409C-BE32-E72D297353CC}">
              <c16:uniqueId val="{00000002-C98A-485A-9F81-BA0EDBA2116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6.3653293111148299</c:v>
                </c:pt>
                <c:pt idx="1">
                  <c:v>5.5964988491454033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5.9366243016284193</c:v>
                </c:pt>
                <c:pt idx="1">
                  <c:v>5.982606896782781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7.2858887564538284</c:v>
                </c:pt>
                <c:pt idx="1">
                  <c:v>7.2880740424182964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6.0194137945359056</c:v>
                </c:pt>
                <c:pt idx="1">
                  <c:v>6.1130635043213513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7.1389165796385958</c:v>
                </c:pt>
                <c:pt idx="1">
                  <c:v>7.7228413204641226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6.6158356584464606</c:v>
                </c:pt>
                <c:pt idx="1">
                  <c:v>6.7579491443179514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5.900412774957597</c:v>
                </c:pt>
                <c:pt idx="1">
                  <c:v>6.3001708373922867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6.1613991407871964</c:v>
                </c:pt>
                <c:pt idx="1">
                  <c:v>6.2268517471269904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7.2019156871923791</c:v>
                </c:pt>
                <c:pt idx="1">
                  <c:v>8.354129715769977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6.9667290313571062</c:v>
                </c:pt>
                <c:pt idx="1">
                  <c:v>7.4238873297489816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7.6641662573590601</c:v>
                </c:pt>
                <c:pt idx="1">
                  <c:v>8.4442669123645739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7.6130279190073216</c:v>
                </c:pt>
                <c:pt idx="1">
                  <c:v>7.4725114085323288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4.5689106940627582</c:v>
                </c:pt>
                <c:pt idx="1">
                  <c:v>6.1024714855069968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5.1228070316205114</c:v>
                </c:pt>
                <c:pt idx="1">
                  <c:v>5.2515246216845917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9.096103262882794</c:v>
                </c:pt>
                <c:pt idx="1">
                  <c:v>9.3849586841284687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9.1493772369845452</c:v>
                </c:pt>
                <c:pt idx="1">
                  <c:v>9.0107266240157244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8.6997175047067277</c:v>
                </c:pt>
                <c:pt idx="1">
                  <c:v>9.3487984895729603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9.1953510036418304</c:v>
                </c:pt>
                <c:pt idx="1">
                  <c:v>8.9452998967639505</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7.6836491920112469</c:v>
                </c:pt>
                <c:pt idx="1">
                  <c:v>8.2029604823686881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7.8287165786384518</c:v>
                </c:pt>
                <c:pt idx="1">
                  <c:v>7.7604691071561334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20808838888433"/>
          <c:y val="0.3905452022255676"/>
          <c:w val="0.70572137311984473"/>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D81-42B2-8B65-578B6A4B3A59}"/>
              </c:ext>
            </c:extLst>
          </c:dPt>
          <c:cat>
            <c:strRef>
              <c:f>Sheet1!$A$2</c:f>
              <c:strCache>
                <c:ptCount val="1"/>
                <c:pt idx="0">
                  <c:v>Q22_2. Have any of the following been discussed with you about your medication? Benefits of medication</c:v>
                </c:pt>
              </c:strCache>
            </c:strRef>
          </c:cat>
          <c:val>
            <c:numRef>
              <c:f>Sheet1!$B$2</c:f>
              <c:numCache>
                <c:formatCode>0</c:formatCode>
                <c:ptCount val="1"/>
                <c:pt idx="0">
                  <c:v>7.6541398337768083</c:v>
                </c:pt>
              </c:numCache>
            </c:numRef>
          </c:val>
          <c:extLst>
            <c:ext xmlns:c16="http://schemas.microsoft.com/office/drawing/2014/chart" uri="{C3380CC4-5D6E-409C-BE32-E72D297353CC}">
              <c16:uniqueId val="{00000002-3D81-42B2-8B65-578B6A4B3A5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2.1652015960631781</c:v>
                </c:pt>
                <c:pt idx="1">
                  <c:v>2.8622331461588009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1.9012393028469841</c:v>
                </c:pt>
                <c:pt idx="1">
                  <c:v>2.171652962708281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65902474526929"/>
          <c:y val="0.3905452022255676"/>
          <c:w val="0.7072799611838913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CAF-4EC1-ABDF-63D11BFAA10E}"/>
              </c:ext>
            </c:extLst>
          </c:dPt>
          <c:cat>
            <c:strRef>
              <c:f>Sheet1!$A$2</c:f>
              <c:strCache>
                <c:ptCount val="1"/>
                <c:pt idx="0">
                  <c:v>Q22_3. Have any of the following been discussed with you about your medication? Side effects of medication</c:v>
                </c:pt>
              </c:strCache>
            </c:strRef>
          </c:cat>
          <c:val>
            <c:numRef>
              <c:f>Sheet1!$B$2</c:f>
              <c:numCache>
                <c:formatCode>0</c:formatCode>
                <c:ptCount val="1"/>
                <c:pt idx="0">
                  <c:v>7.349989706466733</c:v>
                </c:pt>
              </c:numCache>
            </c:numRef>
          </c:val>
          <c:extLst>
            <c:ext xmlns:c16="http://schemas.microsoft.com/office/drawing/2014/chart" uri="{C3380CC4-5D6E-409C-BE32-E72D297353CC}">
              <c16:uniqueId val="{00000002-2CAF-4EC1-ABDF-63D11BFAA10E}"/>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57799611838912"/>
          <c:y val="0.3905452022255676"/>
          <c:w val="0.7103609898107714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7B2C-42DD-8900-32BF17E2DD96}"/>
              </c:ext>
            </c:extLst>
          </c:dPt>
          <c:cat>
            <c:strRef>
              <c:f>Sheet1!$A$2</c:f>
              <c:strCache>
                <c:ptCount val="1"/>
                <c:pt idx="0">
                  <c:v>Q21_4. Have any of the following been discussed with you about your medication? What will happen if I stop taking my medication</c:v>
                </c:pt>
              </c:strCache>
            </c:strRef>
          </c:cat>
          <c:val>
            <c:numRef>
              <c:f>Sheet1!$B$2</c:f>
              <c:numCache>
                <c:formatCode>0</c:formatCode>
                <c:ptCount val="1"/>
                <c:pt idx="0">
                  <c:v>5.5962588991185864</c:v>
                </c:pt>
              </c:numCache>
            </c:numRef>
          </c:val>
          <c:extLst>
            <c:ext xmlns:c16="http://schemas.microsoft.com/office/drawing/2014/chart" uri="{C3380CC4-5D6E-409C-BE32-E72D297353CC}">
              <c16:uniqueId val="{00000002-7B2C-42DD-8900-32BF17E2DD9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23714216399808"/>
          <c:y val="0.3905452022255676"/>
          <c:w val="0.70760977680737502"/>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1C4-4767-B80F-D3F5C370DC64}"/>
              </c:ext>
            </c:extLst>
          </c:dPt>
          <c:cat>
            <c:strRef>
              <c:f>Sheet1!$A$2</c:f>
              <c:strCache>
                <c:ptCount val="1"/>
                <c:pt idx="0">
                  <c:v>Q22_1. Have any of the following been discussed with you about your medication? Purpose of medication</c:v>
                </c:pt>
              </c:strCache>
            </c:strRef>
          </c:cat>
          <c:val>
            <c:numRef>
              <c:f>Sheet1!$B$2</c:f>
              <c:numCache>
                <c:formatCode>0</c:formatCode>
                <c:ptCount val="1"/>
                <c:pt idx="0">
                  <c:v>9.1189988270356874</c:v>
                </c:pt>
              </c:numCache>
            </c:numRef>
          </c:val>
          <c:extLst>
            <c:ext xmlns:c16="http://schemas.microsoft.com/office/drawing/2014/chart" uri="{C3380CC4-5D6E-409C-BE32-E72D297353CC}">
              <c16:uniqueId val="{00000002-D1C4-4767-B80F-D3F5C370DC64}"/>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baseline="0">
          <a:latin typeface="Arial" panose="020B0604020202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5395986954249"/>
          <c:y val="0.3905452022255676"/>
          <c:w val="0.66657868470787429"/>
          <c:h val="0.34089759520879509"/>
        </c:manualLayout>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7581-4EC3-9EAF-78C612B2E9A9}"/>
              </c:ext>
            </c:extLst>
          </c:dPt>
          <c:cat>
            <c:strRef>
              <c:f>Sheet1!$A$2</c:f>
              <c:strCache>
                <c:ptCount val="1"/>
                <c:pt idx="0">
                  <c:v>Q23. In the last 12 months, has your NHS mental health team asked you how you are getting on with your medication?</c:v>
                </c:pt>
              </c:strCache>
            </c:strRef>
          </c:cat>
          <c:val>
            <c:numRef>
              <c:f>Sheet1!$B$2</c:f>
              <c:numCache>
                <c:formatCode>0</c:formatCode>
                <c:ptCount val="1"/>
                <c:pt idx="0">
                  <c:v>9.3482982982982996</c:v>
                </c:pt>
              </c:numCache>
            </c:numRef>
          </c:val>
          <c:extLst>
            <c:ext xmlns:c16="http://schemas.microsoft.com/office/drawing/2014/chart" uri="{C3380CC4-5D6E-409C-BE32-E72D297353CC}">
              <c16:uniqueId val="{00000002-7581-4EC3-9EAF-78C612B2E9A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98634453781512"/>
          <c:y val="0.42326403410315627"/>
          <c:w val="0.67428129548762739"/>
          <c:h val="0.34089759520879509"/>
        </c:manualLayout>
      </c:layout>
      <c:barChart>
        <c:barDir val="bar"/>
        <c:grouping val="clustered"/>
        <c:varyColors val="0"/>
        <c:ser>
          <c:idx val="0"/>
          <c:order val="0"/>
          <c:tx>
            <c:strRef>
              <c:f>Sheet1!$B$1</c:f>
              <c:strCache>
                <c:ptCount val="1"/>
                <c:pt idx="0">
                  <c:v>Your Trust Score</c:v>
                </c:pt>
              </c:strCache>
            </c:strRef>
          </c:tx>
          <c:spPr>
            <a:solidFill>
              <a:srgbClr val="6D276A"/>
            </a:solidFill>
            <a:ln>
              <a:noFill/>
            </a:ln>
            <a:effectLst>
              <a:outerShdw blurRad="50800" dist="50800" dir="5400000" algn="ctr" rotWithShape="0">
                <a:schemeClr val="bg1"/>
              </a:outerShdw>
            </a:effectLst>
          </c:spPr>
          <c:invertIfNegative val="0"/>
          <c:dPt>
            <c:idx val="0"/>
            <c:invertIfNegative val="0"/>
            <c:bubble3D val="0"/>
            <c:spPr>
              <a:solidFill>
                <a:srgbClr val="6D276A"/>
              </a:solidFill>
              <a:ln>
                <a:noFill/>
              </a:ln>
              <a:effectLst>
                <a:outerShdw blurRad="50800" dist="50800" dir="5400000" algn="ctr" rotWithShape="0">
                  <a:schemeClr val="bg1"/>
                </a:outerShdw>
              </a:effectLst>
            </c:spPr>
            <c:extLst>
              <c:ext xmlns:c16="http://schemas.microsoft.com/office/drawing/2014/chart" uri="{C3380CC4-5D6E-409C-BE32-E72D297353CC}">
                <c16:uniqueId val="{00000001-8E49-4695-AACB-5004FFC0657E}"/>
              </c:ext>
            </c:extLst>
          </c:dPt>
          <c:cat>
            <c:strRef>
              <c:f>Sheet1!$A$2</c:f>
              <c:strCache>
                <c:ptCount val="1"/>
                <c:pt idx="0">
                  <c:v>Q26. Thinking about the last time you received therapy, did you have enough privacy to talk comfortably?</c:v>
                </c:pt>
              </c:strCache>
            </c:strRef>
          </c:cat>
          <c:val>
            <c:numRef>
              <c:f>Sheet1!$B$2</c:f>
              <c:numCache>
                <c:formatCode>0</c:formatCode>
                <c:ptCount val="1"/>
                <c:pt idx="0">
                  <c:v>7.8697393232037456</c:v>
                </c:pt>
              </c:numCache>
            </c:numRef>
          </c:val>
          <c:extLst>
            <c:ext xmlns:c16="http://schemas.microsoft.com/office/drawing/2014/chart" uri="{C3380CC4-5D6E-409C-BE32-E72D297353CC}">
              <c16:uniqueId val="{00000002-8E49-4695-AACB-5004FFC0657E}"/>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052882858187119E-2"/>
          <c:y val="0.46676268861454046"/>
          <c:w val="0.7329522605051571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D1C-4A06-8B12-1A7F9F131C11}"/>
              </c:ext>
            </c:extLst>
          </c:dPt>
          <c:cat>
            <c:strRef>
              <c:f>Sheet1!$A$2</c:f>
              <c:strCache>
                <c:ptCount val="1"/>
                <c:pt idx="0">
                  <c:v>Q6. While waiting, between your assessment with the NHS mental health team and your first appointment for treatment, were you offered support with your mental health?</c:v>
                </c:pt>
              </c:strCache>
            </c:strRef>
          </c:cat>
          <c:val>
            <c:numRef>
              <c:f>Sheet1!$B$2</c:f>
              <c:numCache>
                <c:formatCode>0</c:formatCode>
                <c:ptCount val="1"/>
                <c:pt idx="0">
                  <c:v>4.8957059715361666</c:v>
                </c:pt>
              </c:numCache>
            </c:numRef>
          </c:val>
          <c:extLst>
            <c:ext xmlns:c16="http://schemas.microsoft.com/office/drawing/2014/chart" uri="{C3380CC4-5D6E-409C-BE32-E72D297353CC}">
              <c16:uniqueId val="{00000002-ED1C-4A06-8B12-1A7F9F131C11}"/>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92836408581066"/>
          <c:y val="0.3905452022255676"/>
          <c:w val="0.69278981905850712"/>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A56-4341-8FD9-D59CD019066C}"/>
              </c:ext>
            </c:extLst>
          </c:dPt>
          <c:cat>
            <c:strRef>
              <c:f>Sheet1!$A$2</c:f>
              <c:strCache>
                <c:ptCount val="1"/>
                <c:pt idx="0">
                  <c:v>Q27. Would you know who to contact out of office hours within the NHS if you had a crisis? </c:v>
                </c:pt>
              </c:strCache>
            </c:strRef>
          </c:cat>
          <c:val>
            <c:numRef>
              <c:f>Sheet1!$B$2</c:f>
              <c:numCache>
                <c:formatCode>0</c:formatCode>
                <c:ptCount val="1"/>
                <c:pt idx="0">
                  <c:v>6.6330970281039363</c:v>
                </c:pt>
              </c:numCache>
            </c:numRef>
          </c:val>
          <c:extLst>
            <c:ext xmlns:c16="http://schemas.microsoft.com/office/drawing/2014/chart" uri="{C3380CC4-5D6E-409C-BE32-E72D297353CC}">
              <c16:uniqueId val="{00000002-BA56-4341-8FD9-D59CD019066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75582241630278"/>
          <c:y val="0.40145147951809718"/>
          <c:w val="0.70239556040756912"/>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C42-4DCF-9B30-BCBF7727081B}"/>
              </c:ext>
            </c:extLst>
          </c:dPt>
          <c:cat>
            <c:strRef>
              <c:f>Sheet1!$A$2</c:f>
              <c:strCache>
                <c:ptCount val="1"/>
                <c:pt idx="0">
                  <c:v>Q33_1. In the last 12 months, did your NHS mental health team give you any help or advice with finding support for…Joining a group or taking part in an activity (e.g. art, sport etc)</c:v>
                </c:pt>
              </c:strCache>
            </c:strRef>
          </c:cat>
          <c:val>
            <c:numRef>
              <c:f>Sheet1!$B$2</c:f>
              <c:numCache>
                <c:formatCode>0</c:formatCode>
                <c:ptCount val="1"/>
                <c:pt idx="0">
                  <c:v>2.8178066832719511</c:v>
                </c:pt>
              </c:numCache>
            </c:numRef>
          </c:val>
          <c:extLst>
            <c:ext xmlns:c16="http://schemas.microsoft.com/office/drawing/2014/chart" uri="{C3380CC4-5D6E-409C-BE32-E72D297353CC}">
              <c16:uniqueId val="{00000002-3C42-4DCF-9B30-BCBF7727081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70654850583895"/>
          <c:y val="0.3905452022255676"/>
          <c:w val="0.70153711790393014"/>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243-49EE-813D-CCEEE9F5C75D}"/>
              </c:ext>
            </c:extLst>
          </c:dPt>
          <c:cat>
            <c:strRef>
              <c:f>Sheet1!$A$2</c:f>
              <c:strCache>
                <c:ptCount val="1"/>
                <c:pt idx="0">
                  <c:v>Q33_2. In the last 12 months, did your NHS mental health team give you any help or advice with finding support for… Finding or keeping work</c:v>
                </c:pt>
              </c:strCache>
            </c:strRef>
          </c:cat>
          <c:val>
            <c:numRef>
              <c:f>Sheet1!$B$2</c:f>
              <c:numCache>
                <c:formatCode>0</c:formatCode>
                <c:ptCount val="1"/>
                <c:pt idx="0">
                  <c:v>1.1038543341806299</c:v>
                </c:pt>
              </c:numCache>
            </c:numRef>
          </c:val>
          <c:extLst>
            <c:ext xmlns:c16="http://schemas.microsoft.com/office/drawing/2014/chart" uri="{C3380CC4-5D6E-409C-BE32-E72D297353CC}">
              <c16:uniqueId val="{00000002-D243-49EE-813D-CCEEE9F5C7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63916738014071"/>
          <c:y val="0.3905452022255676"/>
          <c:w val="0.7012394468704512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0BC-4424-BCEE-48A84812E820}"/>
              </c:ext>
            </c:extLst>
          </c:dPt>
          <c:cat>
            <c:strRef>
              <c:f>Sheet1!$A$2</c:f>
              <c:strCache>
                <c:ptCount val="1"/>
                <c:pt idx="0">
                  <c:v>Q33_3. In the last 12 months, did your NHS mental health team give you any help or advice with finding support for… Financial advice or benefits</c:v>
                </c:pt>
              </c:strCache>
            </c:strRef>
          </c:cat>
          <c:val>
            <c:numRef>
              <c:f>Sheet1!$B$2</c:f>
              <c:numCache>
                <c:formatCode>0</c:formatCode>
                <c:ptCount val="1"/>
                <c:pt idx="0">
                  <c:v>0.83500214067700629</c:v>
                </c:pt>
              </c:numCache>
            </c:numRef>
          </c:val>
          <c:extLst>
            <c:ext xmlns:c16="http://schemas.microsoft.com/office/drawing/2014/chart" uri="{C3380CC4-5D6E-409C-BE32-E72D297353CC}">
              <c16:uniqueId val="{00000002-80BC-4424-BCEE-48A84812E82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83927704997574"/>
          <c:y val="0.37963892493303808"/>
          <c:w val="0.7039130276564774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151D-4CC8-9D94-268E39050AF7}"/>
              </c:ext>
            </c:extLst>
          </c:dPt>
          <c:cat>
            <c:strRef>
              <c:f>Sheet1!$A$2</c:f>
              <c:strCache>
                <c:ptCount val="1"/>
                <c:pt idx="0">
                  <c:v>Q33_4. In the last 12 months, did your NHS mental health team give you any help or advice with finding support for… Cost of living</c:v>
                </c:pt>
              </c:strCache>
            </c:strRef>
          </c:cat>
          <c:val>
            <c:numRef>
              <c:f>Sheet1!$B$2</c:f>
              <c:numCache>
                <c:formatCode>0</c:formatCode>
                <c:ptCount val="1"/>
                <c:pt idx="0">
                  <c:v>0.52571968549506498</c:v>
                </c:pt>
              </c:numCache>
            </c:numRef>
          </c:val>
          <c:extLst>
            <c:ext xmlns:c16="http://schemas.microsoft.com/office/drawing/2014/chart" uri="{C3380CC4-5D6E-409C-BE32-E72D297353CC}">
              <c16:uniqueId val="{00000002-151D-4CC8-9D94-268E39050AF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56669152142105"/>
          <c:y val="0.3905452022255676"/>
          <c:w val="0.68855858806404657"/>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4A3-473B-B6A9-31DCDC548270}"/>
              </c:ext>
            </c:extLst>
          </c:dPt>
          <c:cat>
            <c:strRef>
              <c:f>Sheet1!$A$2</c:f>
              <c:strCache>
                <c:ptCount val="1"/>
                <c:pt idx="0">
                  <c:v>Q32. In the last 12 months, has your NHS mental health team supported you with your physical health needs?</c:v>
                </c:pt>
              </c:strCache>
            </c:strRef>
          </c:cat>
          <c:val>
            <c:numRef>
              <c:f>Sheet1!$B$2</c:f>
              <c:numCache>
                <c:formatCode>0</c:formatCode>
                <c:ptCount val="1"/>
                <c:pt idx="0">
                  <c:v>4.8958577604608244</c:v>
                </c:pt>
              </c:numCache>
            </c:numRef>
          </c:val>
          <c:extLst>
            <c:ext xmlns:c16="http://schemas.microsoft.com/office/drawing/2014/chart" uri="{C3380CC4-5D6E-409C-BE32-E72D297353CC}">
              <c16:uniqueId val="{00000002-84A3-473B-B6A9-31DCDC54827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17046363152154"/>
          <c:y val="0.3905452022255676"/>
          <c:w val="0.69549951479864147"/>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AD4-43D2-9216-1DEE5DFCA5C1}"/>
              </c:ext>
            </c:extLst>
          </c:dPt>
          <c:cat>
            <c:strRef>
              <c:f>Sheet1!$A$2</c:f>
              <c:strCache>
                <c:ptCount val="1"/>
                <c:pt idx="0">
                  <c:v>Q34. Have NHS mental health services involved a member of your family or someone else close to you as much as you would like?</c:v>
                </c:pt>
              </c:strCache>
            </c:strRef>
          </c:cat>
          <c:val>
            <c:numRef>
              <c:f>Sheet1!$B$2</c:f>
              <c:numCache>
                <c:formatCode>0</c:formatCode>
                <c:ptCount val="1"/>
                <c:pt idx="0">
                  <c:v>6.6350903013370583</c:v>
                </c:pt>
              </c:numCache>
            </c:numRef>
          </c:val>
          <c:extLst>
            <c:ext xmlns:c16="http://schemas.microsoft.com/office/drawing/2014/chart" uri="{C3380CC4-5D6E-409C-BE32-E72D297353CC}">
              <c16:uniqueId val="{00000002-AAD4-43D2-9216-1DEE5DFCA5C1}"/>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6021348859779"/>
          <c:y val="0.36873264764050856"/>
          <c:w val="0.7184344978165938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9FA-4C6E-9EFF-F6B71AD68DFA}"/>
              </c:ext>
            </c:extLst>
          </c:dPt>
          <c:cat>
            <c:strRef>
              <c:f>Sheet1!$A$2</c:f>
              <c:strCache>
                <c:ptCount val="1"/>
                <c:pt idx="0">
                  <c:v>Q35. Has your NHS mental health team asked if you need support to access your care and treatment?</c:v>
                </c:pt>
              </c:strCache>
            </c:strRef>
          </c:cat>
          <c:val>
            <c:numRef>
              <c:f>Sheet1!$B$2</c:f>
              <c:numCache>
                <c:formatCode>0</c:formatCode>
                <c:ptCount val="1"/>
                <c:pt idx="0">
                  <c:v>3.3345111301802031</c:v>
                </c:pt>
              </c:numCache>
            </c:numRef>
          </c:val>
          <c:extLst>
            <c:ext xmlns:c16="http://schemas.microsoft.com/office/drawing/2014/chart" uri="{C3380CC4-5D6E-409C-BE32-E72D297353CC}">
              <c16:uniqueId val="{00000002-F9FA-4C6E-9EFF-F6B71AD68D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94510529281075"/>
          <c:y val="0.3905452022255676"/>
          <c:w val="0.69693983503153811"/>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1446-44FE-82C4-8768C6BA857F}"/>
              </c:ext>
            </c:extLst>
          </c:dPt>
          <c:cat>
            <c:strRef>
              <c:f>Sheet1!$A$2</c:f>
              <c:strCache>
                <c:ptCount val="1"/>
                <c:pt idx="0">
                  <c:v>Q13. Did your NHS mental health team treat you with care and compassion?</c:v>
                </c:pt>
              </c:strCache>
            </c:strRef>
          </c:cat>
          <c:val>
            <c:numRef>
              <c:f>Sheet1!$B$2</c:f>
              <c:numCache>
                <c:formatCode>0</c:formatCode>
                <c:ptCount val="1"/>
                <c:pt idx="0">
                  <c:v>7.2806432114225847</c:v>
                </c:pt>
              </c:numCache>
            </c:numRef>
          </c:val>
          <c:extLst>
            <c:ext xmlns:c16="http://schemas.microsoft.com/office/drawing/2014/chart" uri="{C3380CC4-5D6E-409C-BE32-E72D297353CC}">
              <c16:uniqueId val="{00000002-1446-44FE-82C4-8768C6BA85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44865048739784"/>
          <c:y val="0.3905452022255676"/>
          <c:w val="0.70005798156234833"/>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798-4646-BC76-DC33E62515A4}"/>
              </c:ext>
            </c:extLst>
          </c:dPt>
          <c:cat>
            <c:strRef>
              <c:f>Sheet1!$A$2</c:f>
              <c:strCache>
                <c:ptCount val="1"/>
                <c:pt idx="0">
                  <c:v>Q40. Overall, in the last 12 months, did you feel that you were treated with respect and dignity by NHS mental health services?</c:v>
                </c:pt>
              </c:strCache>
            </c:strRef>
          </c:cat>
          <c:val>
            <c:numRef>
              <c:f>Sheet1!$B$2</c:f>
              <c:numCache>
                <c:formatCode>0</c:formatCode>
                <c:ptCount val="1"/>
                <c:pt idx="0">
                  <c:v>7.4403363195254606</c:v>
                </c:pt>
              </c:numCache>
            </c:numRef>
          </c:val>
          <c:extLst>
            <c:ext xmlns:c16="http://schemas.microsoft.com/office/drawing/2014/chart" uri="{C3380CC4-5D6E-409C-BE32-E72D297353CC}">
              <c16:uniqueId val="{00000002-A798-4646-BC76-DC33E62515A4}"/>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39054526748971191"/>
          <c:w val="0.7338886702109470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0594-428D-9705-479F5EF5D185}"/>
              </c:ext>
            </c:extLst>
          </c:dPt>
          <c:cat>
            <c:strRef>
              <c:f>Sheet1!$A$2</c:f>
              <c:strCache>
                <c:ptCount val="1"/>
                <c:pt idx="0">
                  <c:v>Q10. Did you get the help you needed?</c:v>
                </c:pt>
              </c:strCache>
            </c:strRef>
          </c:cat>
          <c:val>
            <c:numRef>
              <c:f>Sheet1!$B$2</c:f>
              <c:numCache>
                <c:formatCode>0</c:formatCode>
                <c:ptCount val="1"/>
                <c:pt idx="0">
                  <c:v>5.22946193826147</c:v>
                </c:pt>
              </c:numCache>
            </c:numRef>
          </c:val>
          <c:extLst>
            <c:ext xmlns:c16="http://schemas.microsoft.com/office/drawing/2014/chart" uri="{C3380CC4-5D6E-409C-BE32-E72D297353CC}">
              <c16:uniqueId val="{00000002-0594-428D-9705-479F5EF5D1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25727802037847"/>
          <c:y val="0.3905452022255676"/>
          <c:w val="0.7167395681707908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A15-4AA0-BCF9-626C7E0378F3}"/>
              </c:ext>
            </c:extLst>
          </c:dPt>
          <c:cat>
            <c:strRef>
              <c:f>Sheet1!$A$2</c:f>
              <c:strCache>
                <c:ptCount val="1"/>
                <c:pt idx="0">
                  <c:v>Q39. Overall, in the last 12 months, how was your experience of using the NHS mental health services? </c:v>
                </c:pt>
              </c:strCache>
            </c:strRef>
          </c:cat>
          <c:val>
            <c:numRef>
              <c:f>Sheet1!$B$2</c:f>
              <c:numCache>
                <c:formatCode>0</c:formatCode>
                <c:ptCount val="1"/>
                <c:pt idx="0">
                  <c:v>5.688727042787729</c:v>
                </c:pt>
              </c:numCache>
            </c:numRef>
          </c:val>
          <c:extLst>
            <c:ext xmlns:c16="http://schemas.microsoft.com/office/drawing/2014/chart" uri="{C3380CC4-5D6E-409C-BE32-E72D297353CC}">
              <c16:uniqueId val="{00000002-FA15-4AA0-BCF9-626C7E0378F3}"/>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47804271501998"/>
          <c:y val="0.3905452022255676"/>
          <c:w val="0.6896606780425130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8A8-4571-961F-018DBEB02EF3}"/>
              </c:ext>
            </c:extLst>
          </c:dPt>
          <c:cat>
            <c:strRef>
              <c:f>Sheet1!$A$2</c:f>
              <c:strCache>
                <c:ptCount val="1"/>
                <c:pt idx="0">
                  <c:v>Q41. Aside from this questionnaire, in the last 12 months, have you been asked by NHS mental health services to give your views on the quality of your care?</c:v>
                </c:pt>
              </c:strCache>
            </c:strRef>
          </c:cat>
          <c:val>
            <c:numRef>
              <c:f>Sheet1!$B$2</c:f>
              <c:numCache>
                <c:formatCode>0</c:formatCode>
                <c:ptCount val="1"/>
                <c:pt idx="0">
                  <c:v>2.9432521290773588</c:v>
                </c:pt>
              </c:numCache>
            </c:numRef>
          </c:val>
          <c:extLst>
            <c:ext xmlns:c16="http://schemas.microsoft.com/office/drawing/2014/chart" uri="{C3380CC4-5D6E-409C-BE32-E72D297353CC}">
              <c16:uniqueId val="{00000002-98A8-4571-961F-018DBEB02EF3}"/>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0.35662304187106297</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0.22538948635194345</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2.3530341365977172</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0.22538948635194345</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0.58210691693749972</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5.6316838398047553</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6.1128774731292621</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5.1529493757123568E-2</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0.12165849794058037</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1.2700973913858018</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0.12165849794058037</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0.24358831602743702</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6.7946112995566716</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0.18073363851397151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0.1292422367340631</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1.3492705442818558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0.1292422367340631</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9.2806186471930729E-2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5.6002221521612094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0.28153041246300603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0.12348914861474736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1.2892091236951533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0.12348914861474736</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0.22660974952936819</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6.8191137611260331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1.4215614698766279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0.13953543381806455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9.7245526554567085E-2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6.5674742321787436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15453663270258"/>
          <c:y val="0.39054526748971191"/>
          <c:w val="0.7354287126482108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9F3-4465-966E-19F71C961DB8}"/>
              </c:ext>
            </c:extLst>
          </c:dPt>
          <c:cat>
            <c:strRef>
              <c:f>Sheet1!$A$2</c:f>
              <c:strCache>
                <c:ptCount val="1"/>
                <c:pt idx="0">
                  <c:v>Q11. Did your NHS mental health team consider how areas of your life impact your mental health?</c:v>
                </c:pt>
              </c:strCache>
            </c:strRef>
          </c:cat>
          <c:val>
            <c:numRef>
              <c:f>Sheet1!$B$2</c:f>
              <c:numCache>
                <c:formatCode>0</c:formatCode>
                <c:ptCount val="1"/>
                <c:pt idx="0">
                  <c:v>7.0434639427240571</c:v>
                </c:pt>
              </c:numCache>
            </c:numRef>
          </c:val>
          <c:extLst>
            <c:ext xmlns:c16="http://schemas.microsoft.com/office/drawing/2014/chart" uri="{C3380CC4-5D6E-409C-BE32-E72D297353CC}">
              <c16:uniqueId val="{00000002-D9F3-4465-966E-19F71C961DB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0.18495535613676095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0.12760569801984811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1.3321853131881629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0.12760569801984811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0.35504541128080902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4.7829659206236554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5.736587435216455</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0.27629212051522511</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0.75141421013025189</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0.20948866381646791</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2.1870318139892362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0.19151132190359377</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5.7659690595512796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0.56799422547644518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0.2151640401498085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2.2462819345983878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0.12378822653487731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5.7072058108816313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6.1848318256380992</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0.10002668721046604</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1.5195578576737194</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0.14555350459910965</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0.11169705066524127</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6.2496907025389961</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2.6234409691126004E-2</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0.14009006534385549</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1.4625203299748115</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0.14009006534385549</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0.44766759351543151</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5.8758219481931162</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0.11744302359177716</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1.3037757846433298</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0.12488444168674651</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0.15558207480459796</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4.7319729363654908</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0.28558329781939751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0.1111113684681948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1.1599868618605269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0.11111136846819392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6.5837133273713988E-3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7.8818417154547937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6.6751755085941298</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052882858187119E-2"/>
          <c:y val="0.46676268861454046"/>
          <c:w val="0.7329522605051571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A23-455E-A357-C61F00DE38E6}"/>
              </c:ext>
            </c:extLst>
          </c:dPt>
          <c:cat>
            <c:strRef>
              <c:f>Sheet1!$A$2</c:f>
              <c:strCache>
                <c:ptCount val="1"/>
                <c:pt idx="0">
                  <c:v>Q8. Were you given enough time to discuss your needs and treatment?</c:v>
                </c:pt>
              </c:strCache>
            </c:strRef>
          </c:cat>
          <c:val>
            <c:numRef>
              <c:f>Sheet1!$B$2</c:f>
              <c:numCache>
                <c:formatCode>0</c:formatCode>
                <c:ptCount val="1"/>
                <c:pt idx="0">
                  <c:v>6.7739298348228676</c:v>
                </c:pt>
              </c:numCache>
            </c:numRef>
          </c:val>
          <c:extLst>
            <c:ext xmlns:c16="http://schemas.microsoft.com/office/drawing/2014/chart" uri="{C3380CC4-5D6E-409C-BE32-E72D297353CC}">
              <c16:uniqueId val="{00000002-9A23-455E-A357-C61F00DE38E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0.18992095475255866</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2.0468716138140044</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0.1960631741335348</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0.21396200518007813</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5.0951191442896206</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8.4303135949983066E-2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1.6940499816899202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0.16226753759709212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0.23570250433362006</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5.579321981388472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0.21271681758724004</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0.13481470845505772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1.4074463553942262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0.13481470845505772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0.16822592482242626</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7.433787824622744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0.1677376130724948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0.13065836737372827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1.3640547464686845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0.13065836737372649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0.14213422441855883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7.6950210192847877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0.12557394076410233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1.8927408775785119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3.8206264120892897E-2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7.5726275733850263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7.8297968313124029</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0.20027646035419178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0.1370003234718391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1.4302638648849673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0.12352009867154301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7.8297968313124029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2.3943330029647996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0.23286126015236164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0.37737141122014251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6.5685049418676966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39054526748971191"/>
          <c:w val="0.7338886702109470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0F9-4124-9886-892EDECC72AF}"/>
              </c:ext>
            </c:extLst>
          </c:dPt>
          <c:cat>
            <c:strRef>
              <c:f>Sheet1!$A$2</c:f>
              <c:strCache>
                <c:ptCount val="1"/>
                <c:pt idx="0">
                  <c:v>Q19. Did you feel your NHS mental health team listened to what you had to say?</c:v>
                </c:pt>
              </c:strCache>
            </c:strRef>
          </c:cat>
          <c:val>
            <c:numRef>
              <c:f>Sheet1!$B$2</c:f>
              <c:numCache>
                <c:formatCode>0</c:formatCode>
                <c:ptCount val="1"/>
                <c:pt idx="0">
                  <c:v>6.367732211283343</c:v>
                </c:pt>
              </c:numCache>
            </c:numRef>
          </c:val>
          <c:extLst>
            <c:ext xmlns:c16="http://schemas.microsoft.com/office/drawing/2014/chart" uri="{C3380CC4-5D6E-409C-BE32-E72D297353CC}">
              <c16:uniqueId val="{00000002-D0F9-4124-9886-892EDECC72A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7.083318271902149</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0.12061643453054582</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0.204788817858919</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2.1379660915642056</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0.204788817858919</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0.6661035887876352</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7.6065311015967954</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0.5841577621235956</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0.16552964350559485</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1.7281059027718788</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0.16552964350559485</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0.17735454671209894</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6.5601054422075018</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2.8837792745009492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3.421950325683687E-2</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0.13807340644420307</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1.4414666982834641</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0.13807340644420307</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0.39161626067389577</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2.4769682645078142</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4.8048095961051196E-2</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9.635928106953684E-2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1.0059771704727563</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9.635928106953795E-2</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0.34563079335414271</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0.56160109547200632</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1.202942978064296</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0.52655172658319416</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0.45860815707228597</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0.12785652539596404</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1.3348039152709168</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0.12785652539596315</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0.45860815707228708</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9.8591312924149133E-2</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1.7834917297044921</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1.6099838974608982E-2</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1.4114763279626836</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0.13520072641930714</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0.48495104794979849</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2.3703489072478767E-2</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3.7403671948774471</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2.4201653485169672E-3</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0.16316412950500991</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1.7034102735122043</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0.16316412950500947</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0.44303097706781358</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3.3635113683522251</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9.1783485359457018E-2</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1.7869245083679246</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0.17116368641939594</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2.1535603632853118E-2</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4.7353941114994154</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56186317321688"/>
          <c:y val="0.35788065843621397"/>
          <c:w val="0.72721809801067439"/>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68B-468C-A4E0-C1066FA2BE83}"/>
              </c:ext>
            </c:extLst>
          </c:dPt>
          <c:cat>
            <c:strRef>
              <c:f>Sheet1!$A$2</c:f>
              <c:strCache>
                <c:ptCount val="1"/>
                <c:pt idx="0">
                  <c:v>Q12. Did you have to repeat your mental health history to your NHS mental health team?</c:v>
                </c:pt>
              </c:strCache>
            </c:strRef>
          </c:cat>
          <c:val>
            <c:numRef>
              <c:f>Sheet1!$B$2</c:f>
              <c:numCache>
                <c:formatCode>0</c:formatCode>
                <c:ptCount val="1"/>
                <c:pt idx="0">
                  <c:v>4.1450546744457473</c:v>
                </c:pt>
              </c:numCache>
            </c:numRef>
          </c:val>
          <c:extLst>
            <c:ext xmlns:c16="http://schemas.microsoft.com/office/drawing/2014/chart" uri="{C3380CC4-5D6E-409C-BE32-E72D297353CC}">
              <c16:uniqueId val="{00000002-268B-468C-A4E0-C1066FA2BE83}"/>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3.908667089701654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0.18887859519028183</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0.19661048655916691</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2.0525854775870584</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0.19661048655916691</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0.68852565398455923</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4.2588860442485927</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8.0488143002959145E-2</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1.771718518603409</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0.16970715411959247</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0.1983186909709147</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3.5584481351547139</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7.6185506265627954</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9.1055247801225647E-2</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0.37473625518958187</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0.10447366622151666</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1.0906901957746316</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6.7032536524013864E-2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7.4646953282470934</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5.3786794021000617E-2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0.38355441021002967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0.10693210191205349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1.1163559142431003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0.1069321019120526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0.15832116344436997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7.7724059248784982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6.431742524650705</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0.29832144518362913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0.12153796977987508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1.2688390945541528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0.12153796977987419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0.43594415038604595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2.0410535019188103E-2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6.431742524650705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2.436968292782014</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1.6463108960141026E-2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0.20281237010397302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2.1173322584965586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0.20281237010397302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0.44161174176911722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2.436968292782014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72013133691985"/>
          <c:y val="0.3905452022255676"/>
          <c:w val="0.72926746724890834"/>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F63-4C1F-B339-CE5FA15996AB}"/>
              </c:ext>
            </c:extLst>
          </c:dPt>
          <c:cat>
            <c:strRef>
              <c:f>Sheet1!$A$2</c:f>
              <c:strCache>
                <c:ptCount val="1"/>
                <c:pt idx="0">
                  <c:v>Q14. Do you have a care plan? </c:v>
                </c:pt>
              </c:strCache>
            </c:strRef>
          </c:cat>
          <c:val>
            <c:numRef>
              <c:f>Sheet1!$B$2</c:f>
              <c:numCache>
                <c:formatCode>0</c:formatCode>
                <c:ptCount val="1"/>
                <c:pt idx="0">
                  <c:v>5.4967985777880557</c:v>
                </c:pt>
              </c:numCache>
            </c:numRef>
          </c:val>
          <c:extLst>
            <c:ext xmlns:c16="http://schemas.microsoft.com/office/drawing/2014/chart" uri="{C3380CC4-5D6E-409C-BE32-E72D297353CC}">
              <c16:uniqueId val="{00000002-5F63-4C1F-B339-CE5FA15996A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0.18488447184579471</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0.15489825211274066</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1.6171156907978617</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0.15001295659374314</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7.8649457234968718</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0.51529003326492795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0.1519040689925033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1.5858568454667097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4.0576689986027148E-3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7.1813681051739637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0.24142175611515793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0.10791971862979821</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1.1266664921158407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0.10791971862979821</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0.34233690312064091</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8.8816675663228164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8.9685479085702902E-2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0.16687283007462383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1.7421285792502541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8.7620260435219421E-3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7.6948003920336836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0.35208896801594491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0.18366830677429924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1.9174709639126188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0.18366830677429924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0.11734086056067028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5.5964988491454033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3.1139427808181139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1.0921030682148851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0.30659798854895381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3.2008393334787968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0.30659798854895293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0.25783375254363072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7.2880740424182964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6.1130635043213513</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4.9265324794144556</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0.44485532775900261</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0.13753597012517282</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1.435855939656717</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0.13753597012517282</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9.8656553123385393E-2</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6.3001708373922867</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6.2268517471269904</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0.29972643388214593</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0.20203675850612157</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2.1092349838808353</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0.20203675850612157</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8.5053573558269591E-2</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7.7228413204641226</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0.30927900310470946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0.18715698147850457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1.9538922309528211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0.18715698147850368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0.67131277103967868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0.24367832868292005</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8.3502547795103634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5.2312668641807338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0.6076753593086055</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0.25481724313991005</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2.6237234301811174</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8.354129715769977</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7.4238873297489816</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0920940819532"/>
          <c:y val="0.3905452022255676"/>
          <c:w val="0.732547792333818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9A2-4A97-BDF4-E7352C5C03F5}"/>
              </c:ext>
            </c:extLst>
          </c:dPt>
          <c:cat>
            <c:strRef>
              <c:f>Sheet1!$A$2</c:f>
              <c:strCache>
                <c:ptCount val="1"/>
                <c:pt idx="0">
                  <c:v>Q17. In the last 12 months, have you had a care review meeting with your NHS mental health team to discuss how your care is working?</c:v>
                </c:pt>
              </c:strCache>
            </c:strRef>
          </c:cat>
          <c:val>
            <c:numRef>
              <c:f>Sheet1!$B$2</c:f>
              <c:numCache>
                <c:formatCode>0</c:formatCode>
                <c:ptCount val="1"/>
                <c:pt idx="0">
                  <c:v>5.1865439991675428</c:v>
                </c:pt>
              </c:numCache>
            </c:numRef>
          </c:val>
          <c:extLst>
            <c:ext xmlns:c16="http://schemas.microsoft.com/office/drawing/2014/chart" uri="{C3380CC4-5D6E-409C-BE32-E72D297353CC}">
              <c16:uniqueId val="{00000002-99A2-4A97-BDF4-E7352C5C03F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5.6002715227615134</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0.2852572187075797</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0.58044705311510292</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0.16182429868103121</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1.6894226305342031</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0.16182429868103121</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0.55088632919327374</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8.4442669123645739</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7.4725114085323288</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3.355908766902544</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0.29737100186582799</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3.1964897058324393</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0.27369800033739988</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6.1024714855069968</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5.2515246216845917</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0.10885527002504158</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0.310927734605011</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8.6684327748599799E-2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0.90497203574961205</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8.6684327748599799E-2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0.11537106554871635</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9.3487984895729603</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0.33083586326755388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0.12125901028133335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1.2659267971199739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0.12125901028133335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0.10845199192252508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9.3849586841284687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4.1369579216467223E-2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0.42230999509122213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0.11773686921979376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1.2291561460755993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0.11773686921979376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0.27469874601655775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8.2029604823686881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0.84083036527545008</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2.6902648190381333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0.26043309723997199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0.21919034383975244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2.8622331461588009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2.171652962708281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6.3542420307040164</c:v>
                </c:pt>
                <c:pt idx="1">
                  <c:v>5.6316838398047553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pt idx="0">
                  <c:v>6.8434545859028804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6.5577867499460654</c:v>
                </c:pt>
                <c:pt idx="1">
                  <c:v>6.5674742321787436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5.6249600499701504</c:v>
                </c:pt>
                <c:pt idx="1">
                  <c:v>5.6002221521612094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cdr:x>
      <cdr:y>0.18638</cdr:y>
    </cdr:from>
    <cdr:to>
      <cdr:x>0.18487</cdr:x>
      <cdr:y>0.38461</cdr:y>
    </cdr:to>
    <cdr:sp macro="" textlink="">
      <cdr:nvSpPr>
        <cdr:cNvPr id="2" name="TextBox 5">
          <a:extLst xmlns:a="http://schemas.openxmlformats.org/drawingml/2006/main">
            <a:ext uri="{FF2B5EF4-FFF2-40B4-BE49-F238E27FC236}">
              <a16:creationId xmlns:a16="http://schemas.microsoft.com/office/drawing/2014/main" id="{3A98B0B6-8A1F-FD01-EAED-5CA7D54C85D7}"/>
            </a:ext>
          </a:extLst>
        </cdr:cNvPr>
        <cdr:cNvSpPr txBox="1"/>
      </cdr:nvSpPr>
      <cdr:spPr>
        <a:xfrm xmlns:a="http://schemas.openxmlformats.org/drawingml/2006/main">
          <a:off x="0" y="217032"/>
          <a:ext cx="1584000" cy="230832"/>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endParaRPr lang="en-US" sz="900" dirty="0">
            <a:latin typeface="Arial" panose="020B0604020202020204" pitchFamily="34" charset="0"/>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65982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12</a:t>
            </a:fld>
            <a:endParaRPr lang="en-GB" dirty="0"/>
          </a:p>
        </p:txBody>
      </p:sp>
    </p:spTree>
    <p:extLst>
      <p:ext uri="{BB962C8B-B14F-4D97-AF65-F5344CB8AC3E}">
        <p14:creationId xmlns:p14="http://schemas.microsoft.com/office/powerpoint/2010/main" val="4234211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EC436-BFF7-0F4C-75B3-189AF6724C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F4739C-C6DF-2785-3CF8-5C9A5063B0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AE5CBC-B193-8BCD-457E-FA91E9F695C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CE5250-D596-0C6A-05B1-329944BEDCEE}"/>
              </a:ext>
            </a:extLst>
          </p:cNvPr>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1377708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2370031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3960675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4243832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1157449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4196102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523907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37</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39</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41</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43</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44</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63</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64</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65</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66</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67</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68</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69</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70</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71</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72</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73</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74</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B1C0-2CC6-2A39-EF8A-CCDF0BFEE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1FB90-4A24-6421-BF1E-F37C62CFA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D0604AC-B028-22CD-4F29-BD05CCD83049}"/>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CA92DED-CA8B-41A3-44C8-E90EA3D89B0B}"/>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5412034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4D716-61E2-036A-C6FC-C310A1E7C3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FA740-F830-6091-9F3F-AC1243D473C3}"/>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911F6F61-8F8C-4680-75BC-0909FF0639E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EFA2370-5806-EDB5-5626-0059BEB934D6}"/>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40389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110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111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112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7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96102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RNU | Oxford Health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96102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RNU | Oxford Health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96102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RNU | Oxford Health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96102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RNU | Oxford Health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393216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RNU | Oxford Health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chart" Target="../charts/chart127.xml"/><Relationship Id="rId2" Type="http://schemas.openxmlformats.org/officeDocument/2006/relationships/notesSlide" Target="../notesSlides/notesSlide80.xml"/><Relationship Id="rId1" Type="http://schemas.openxmlformats.org/officeDocument/2006/relationships/slideLayout" Target="../slideLayouts/slideLayout9.xml"/><Relationship Id="rId4" Type="http://schemas.openxmlformats.org/officeDocument/2006/relationships/chart" Target="../charts/chart128.xml"/></Relationships>
</file>

<file path=ppt/slides/_rels/slide101.xml.rels><?xml version="1.0" encoding="UTF-8" standalone="yes"?>
<Relationships xmlns="http://schemas.openxmlformats.org/package/2006/relationships"><Relationship Id="rId3" Type="http://schemas.openxmlformats.org/officeDocument/2006/relationships/chart" Target="../charts/chart129.xml"/><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chart" Target="../charts/chart130.xml"/></Relationships>
</file>

<file path=ppt/slides/_rels/slide102.xml.rels><?xml version="1.0" encoding="UTF-8" standalone="yes"?>
<Relationships xmlns="http://schemas.openxmlformats.org/package/2006/relationships"><Relationship Id="rId3" Type="http://schemas.openxmlformats.org/officeDocument/2006/relationships/chart" Target="../charts/chart131.xml"/><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83.xml"/><Relationship Id="rId1" Type="http://schemas.openxmlformats.org/officeDocument/2006/relationships/slideLayout" Target="../slideLayouts/slideLayout9.xml"/><Relationship Id="rId4" Type="http://schemas.openxmlformats.org/officeDocument/2006/relationships/chart" Target="../charts/chart13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chart" Target="../charts/chart134.xml"/><Relationship Id="rId2" Type="http://schemas.openxmlformats.org/officeDocument/2006/relationships/notesSlide" Target="../notesSlides/notesSlide87.xml"/><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3" Type="http://schemas.openxmlformats.org/officeDocument/2006/relationships/chart" Target="../charts/chart135.xml"/><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notesSlide" Target="../notesSlides/notesSlide8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chart" Target="../charts/chart137.xml"/><Relationship Id="rId2" Type="http://schemas.openxmlformats.org/officeDocument/2006/relationships/notesSlide" Target="../notesSlides/notesSlide90.xml"/><Relationship Id="rId1" Type="http://schemas.openxmlformats.org/officeDocument/2006/relationships/slideLayout" Target="../slideLayouts/slideLayout9.xml"/><Relationship Id="rId4" Type="http://schemas.openxmlformats.org/officeDocument/2006/relationships/chart" Target="../charts/chart138.xml"/></Relationships>
</file>

<file path=ppt/slides/_rels/slide111.xml.rels><?xml version="1.0" encoding="UTF-8" standalone="yes"?>
<Relationships xmlns="http://schemas.openxmlformats.org/package/2006/relationships"><Relationship Id="rId3" Type="http://schemas.openxmlformats.org/officeDocument/2006/relationships/chart" Target="../charts/chart139.xml"/><Relationship Id="rId2" Type="http://schemas.openxmlformats.org/officeDocument/2006/relationships/notesSlide" Target="../notesSlides/notesSlide91.xml"/><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92.xml"/><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1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1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slide" Target="slide78.xml"/><Relationship Id="rId18" Type="http://schemas.openxmlformats.org/officeDocument/2006/relationships/slide" Target="slide10.xml"/><Relationship Id="rId3" Type="http://schemas.openxmlformats.org/officeDocument/2006/relationships/slide" Target="slide3.xml"/><Relationship Id="rId21" Type="http://schemas.openxmlformats.org/officeDocument/2006/relationships/slide" Target="slide121.xml"/><Relationship Id="rId7" Type="http://schemas.openxmlformats.org/officeDocument/2006/relationships/slide" Target="slide29.xml"/><Relationship Id="rId12" Type="http://schemas.openxmlformats.org/officeDocument/2006/relationships/slide" Target="slide77.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98.xml"/><Relationship Id="rId20" Type="http://schemas.openxmlformats.org/officeDocument/2006/relationships/slide" Target="slide11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28.xml"/><Relationship Id="rId5" Type="http://schemas.openxmlformats.org/officeDocument/2006/relationships/slide" Target="slide5.xml"/><Relationship Id="rId15" Type="http://schemas.openxmlformats.org/officeDocument/2006/relationships/slide" Target="slide79.xml"/><Relationship Id="rId10" Type="http://schemas.openxmlformats.org/officeDocument/2006/relationships/slide" Target="slide62.xml"/><Relationship Id="rId19" Type="http://schemas.openxmlformats.org/officeDocument/2006/relationships/slide" Target="slide9.xml"/><Relationship Id="rId4" Type="http://schemas.openxmlformats.org/officeDocument/2006/relationships/slide" Target="slide4.xml"/><Relationship Id="rId9" Type="http://schemas.openxmlformats.org/officeDocument/2006/relationships/slide" Target="slide32.xml"/><Relationship Id="rId14" Type="http://schemas.openxmlformats.org/officeDocument/2006/relationships/slide" Target="slide113.xml"/></Relationships>
</file>

<file path=ppt/slides/_rels/slide20.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22.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23.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34.xml"/></Relationships>
</file>

<file path=ppt/slides/_rels/slide35.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9.xml"/><Relationship Id="rId5" Type="http://schemas.openxmlformats.org/officeDocument/2006/relationships/chart" Target="../charts/chart38.xml"/><Relationship Id="rId4" Type="http://schemas.openxmlformats.org/officeDocument/2006/relationships/chart" Target="../charts/chart37.xml"/></Relationships>
</file>

<file path=ppt/slides/_rels/slide37.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3.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chart" Target="../charts/chart48.xml"/><Relationship Id="rId5" Type="http://schemas.openxmlformats.org/officeDocument/2006/relationships/chart" Target="../charts/chart47.xml"/><Relationship Id="rId4" Type="http://schemas.openxmlformats.org/officeDocument/2006/relationships/chart" Target="../charts/chart46.xml"/></Relationships>
</file>

<file path=ppt/slides/_rels/slide42.xml.rels><?xml version="1.0" encoding="UTF-8" standalone="yes"?>
<Relationships xmlns="http://schemas.openxmlformats.org/package/2006/relationships"><Relationship Id="rId2" Type="http://schemas.openxmlformats.org/officeDocument/2006/relationships/chart" Target="../charts/chart49.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44.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chart" Target="../charts/chart5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chart" Target="../charts/chart5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chart" Target="../charts/chart59.xml"/></Relationships>
</file>

<file path=ppt/slides/_rels/slide49.xml.rels><?xml version="1.0" encoding="UTF-8" standalone="yes"?>
<Relationships xmlns="http://schemas.openxmlformats.org/package/2006/relationships"><Relationship Id="rId2" Type="http://schemas.openxmlformats.org/officeDocument/2006/relationships/chart" Target="../charts/chart60.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1.xml.rels><?xml version="1.0" encoding="UTF-8" standalone="yes"?>
<Relationships xmlns="http://schemas.openxmlformats.org/package/2006/relationships"><Relationship Id="rId2" Type="http://schemas.openxmlformats.org/officeDocument/2006/relationships/chart" Target="../charts/chart63.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53.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chart" Target="../charts/chart69.xml"/></Relationships>
</file>

<file path=ppt/slides/_rels/slide54.xml.rels><?xml version="1.0" encoding="UTF-8" standalone="yes"?>
<Relationships xmlns="http://schemas.openxmlformats.org/package/2006/relationships"><Relationship Id="rId2" Type="http://schemas.openxmlformats.org/officeDocument/2006/relationships/chart" Target="../charts/chart70.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chart" Target="../charts/chart72.xml"/></Relationships>
</file>

<file path=ppt/slides/_rels/slide56.xml.rels><?xml version="1.0" encoding="UTF-8" standalone="yes"?>
<Relationships xmlns="http://schemas.openxmlformats.org/package/2006/relationships"><Relationship Id="rId2" Type="http://schemas.openxmlformats.org/officeDocument/2006/relationships/chart" Target="../charts/chart73.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chart" Target="../charts/chart75.xml"/></Relationships>
</file>

<file path=ppt/slides/_rels/slide58.xml.rels><?xml version="1.0" encoding="UTF-8" standalone="yes"?>
<Relationships xmlns="http://schemas.openxmlformats.org/package/2006/relationships"><Relationship Id="rId2" Type="http://schemas.openxmlformats.org/officeDocument/2006/relationships/chart" Target="../charts/chart7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chart" Target="../charts/chart83.xml"/><Relationship Id="rId5" Type="http://schemas.openxmlformats.org/officeDocument/2006/relationships/chart" Target="../charts/chart82.xml"/><Relationship Id="rId4" Type="http://schemas.openxmlformats.org/officeDocument/2006/relationships/chart" Target="../charts/chart81.xml"/></Relationships>
</file>

<file path=ppt/slides/_rels/slide65.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47.xml"/><Relationship Id="rId1" Type="http://schemas.openxmlformats.org/officeDocument/2006/relationships/slideLayout" Target="../slideLayouts/slideLayout8.xml"/><Relationship Id="rId5" Type="http://schemas.openxmlformats.org/officeDocument/2006/relationships/chart" Target="../charts/chart88.xml"/><Relationship Id="rId4" Type="http://schemas.openxmlformats.org/officeDocument/2006/relationships/chart" Target="../charts/chart8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slide" Target="slide29.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91.xml"/><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chart" Target="../charts/chart93.xml"/></Relationships>
</file>

<file path=ppt/slides/_rels/slide75.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chart" Target="../charts/chart97.xml"/></Relationships>
</file>

<file path=ppt/slides/_rels/slide81.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chart" Target="../charts/chart99.xml"/></Relationships>
</file>

<file path=ppt/slides/_rels/slide82.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3.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chart" Target="../charts/chart103.xml"/></Relationships>
</file>

<file path=ppt/slides/_rels/slide84.xml.rels><?xml version="1.0" encoding="UTF-8" standalone="yes"?>
<Relationships xmlns="http://schemas.openxmlformats.org/package/2006/relationships"><Relationship Id="rId3" Type="http://schemas.openxmlformats.org/officeDocument/2006/relationships/chart" Target="../charts/chart104.xml"/><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chart" Target="../charts/chart105.xml"/></Relationships>
</file>

<file path=ppt/slides/_rels/slide85.xml.rels><?xml version="1.0" encoding="UTF-8" standalone="yes"?>
<Relationships xmlns="http://schemas.openxmlformats.org/package/2006/relationships"><Relationship Id="rId3" Type="http://schemas.openxmlformats.org/officeDocument/2006/relationships/chart" Target="../charts/chart106.xml"/><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chart" Target="../charts/chart107.xml"/></Relationships>
</file>

<file path=ppt/slides/_rels/slide86.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chart" Target="../charts/chart109.xml"/></Relationships>
</file>

<file path=ppt/slides/_rels/slide87.xml.rels><?xml version="1.0" encoding="UTF-8" standalone="yes"?>
<Relationships xmlns="http://schemas.openxmlformats.org/package/2006/relationships"><Relationship Id="rId3" Type="http://schemas.openxmlformats.org/officeDocument/2006/relationships/chart" Target="../charts/chart110.xml"/><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chart" Target="../charts/chart111.xml"/><Relationship Id="rId2" Type="http://schemas.openxmlformats.org/officeDocument/2006/relationships/notesSlide" Target="../notesSlides/notesSlide69.xml"/><Relationship Id="rId1" Type="http://schemas.openxmlformats.org/officeDocument/2006/relationships/slideLayout" Target="../slideLayouts/slideLayout9.xml"/><Relationship Id="rId4" Type="http://schemas.openxmlformats.org/officeDocument/2006/relationships/chart" Target="../charts/chart112.xml"/></Relationships>
</file>

<file path=ppt/slides/_rels/slide9.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chart" Target="../charts/chart113.xml"/><Relationship Id="rId2" Type="http://schemas.openxmlformats.org/officeDocument/2006/relationships/notesSlide" Target="../notesSlides/notesSlide70.xml"/><Relationship Id="rId1" Type="http://schemas.openxmlformats.org/officeDocument/2006/relationships/slideLayout" Target="../slideLayouts/slideLayout9.xml"/><Relationship Id="rId4" Type="http://schemas.openxmlformats.org/officeDocument/2006/relationships/chart" Target="../charts/chart114.xml"/></Relationships>
</file>

<file path=ppt/slides/_rels/slide91.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chart" Target="../charts/chart116.xml"/></Relationships>
</file>

<file path=ppt/slides/_rels/slide92.xml.rels><?xml version="1.0" encoding="UTF-8" standalone="yes"?>
<Relationships xmlns="http://schemas.openxmlformats.org/package/2006/relationships"><Relationship Id="rId3" Type="http://schemas.openxmlformats.org/officeDocument/2006/relationships/chart" Target="../charts/chart117.xml"/><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chart" Target="../charts/chart118.xml"/></Relationships>
</file>

<file path=ppt/slides/_rels/slide93.xml.rels><?xml version="1.0" encoding="UTF-8" standalone="yes"?>
<Relationships xmlns="http://schemas.openxmlformats.org/package/2006/relationships"><Relationship Id="rId3" Type="http://schemas.openxmlformats.org/officeDocument/2006/relationships/chart" Target="../charts/chart119.xml"/><Relationship Id="rId2" Type="http://schemas.openxmlformats.org/officeDocument/2006/relationships/notesSlide" Target="../notesSlides/notesSlide73.xml"/><Relationship Id="rId1" Type="http://schemas.openxmlformats.org/officeDocument/2006/relationships/slideLayout" Target="../slideLayouts/slideLayout9.xml"/><Relationship Id="rId4" Type="http://schemas.openxmlformats.org/officeDocument/2006/relationships/chart" Target="../charts/chart120.xml"/></Relationships>
</file>

<file path=ppt/slides/_rels/slide94.xml.rels><?xml version="1.0" encoding="UTF-8" standalone="yes"?>
<Relationships xmlns="http://schemas.openxmlformats.org/package/2006/relationships"><Relationship Id="rId3" Type="http://schemas.openxmlformats.org/officeDocument/2006/relationships/chart" Target="../charts/chart121.xml"/><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chart" Target="../charts/chart122.xml"/></Relationships>
</file>

<file path=ppt/slides/_rels/slide95.xml.rels><?xml version="1.0" encoding="UTF-8" standalone="yes"?>
<Relationships xmlns="http://schemas.openxmlformats.org/package/2006/relationships"><Relationship Id="rId3" Type="http://schemas.openxmlformats.org/officeDocument/2006/relationships/chart" Target="../charts/chart123.xml"/><Relationship Id="rId2" Type="http://schemas.openxmlformats.org/officeDocument/2006/relationships/notesSlide" Target="../notesSlides/notesSlide75.xml"/><Relationship Id="rId1" Type="http://schemas.openxmlformats.org/officeDocument/2006/relationships/slideLayout" Target="../slideLayouts/slideLayout9.xml"/><Relationship Id="rId4" Type="http://schemas.openxmlformats.org/officeDocument/2006/relationships/chart" Target="../charts/chart124.xml"/></Relationships>
</file>

<file path=ppt/slides/_rels/slide96.xml.rels><?xml version="1.0" encoding="UTF-8" standalone="yes"?>
<Relationships xmlns="http://schemas.openxmlformats.org/package/2006/relationships"><Relationship Id="rId3" Type="http://schemas.openxmlformats.org/officeDocument/2006/relationships/chart" Target="../charts/chart125.xml"/><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chart" Target="../charts/chart126.xml"/><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Oxford Health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68997" y="772401"/>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Child and Adolescent Mental Health Services section</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68997" y="1590556"/>
            <a:ext cx="10798442" cy="1138773"/>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Child and Adolescent Mental Health Services section provides information on the individual question scores for your trust.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the score for your trust for each evaluative question.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Information on how questions are scored is detailed on the previous slide. </a:t>
            </a:r>
          </a:p>
        </p:txBody>
      </p:sp>
      <p:pic>
        <p:nvPicPr>
          <p:cNvPr id="9" name="Picture 8">
            <a:extLst>
              <a:ext uri="{FF2B5EF4-FFF2-40B4-BE49-F238E27FC236}">
                <a16:creationId xmlns:a16="http://schemas.microsoft.com/office/drawing/2014/main" id="{38886336-773A-FC71-F750-7F470277A726}"/>
              </a:ext>
            </a:extLst>
          </p:cNvPr>
          <p:cNvPicPr>
            <a:picLocks noChangeAspect="1"/>
          </p:cNvPicPr>
          <p:nvPr/>
        </p:nvPicPr>
        <p:blipFill>
          <a:blip r:embed="rId3"/>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B649DD6C-BEEE-B5CC-516B-BEDB8B16CC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6" name="Rectangle 5">
            <a:extLst>
              <a:ext uri="{FF2B5EF4-FFF2-40B4-BE49-F238E27FC236}">
                <a16:creationId xmlns:a16="http://schemas.microsoft.com/office/drawing/2014/main" id="{AD4BC490-09C8-8E62-0BEA-9BA38920D585}"/>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60430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236549876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2020946327"/>
              </p:ext>
            </p:extLst>
          </p:nvPr>
        </p:nvGraphicFramePr>
        <p:xfrm>
          <a:off x="1170273" y="522882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2747403524"/>
              </p:ext>
            </p:extLst>
          </p:nvPr>
        </p:nvGraphicFramePr>
        <p:xfrm>
          <a:off x="6989320" y="5229979"/>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339280172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927669" y="5631134"/>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63113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46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AC4E9D-1640-0A05-8EDA-E1B5663D65C9}"/>
              </a:ext>
            </a:extLst>
          </p:cNvPr>
          <p:cNvSpPr txBox="1"/>
          <p:nvPr/>
        </p:nvSpPr>
        <p:spPr>
          <a:xfrm>
            <a:off x="1065398" y="621335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5094483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71499914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1411699025"/>
              </p:ext>
            </p:extLst>
          </p:nvPr>
        </p:nvGraphicFramePr>
        <p:xfrm>
          <a:off x="1170273"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3913045276"/>
              </p:ext>
            </p:extLst>
          </p:nvPr>
        </p:nvGraphicFramePr>
        <p:xfrm>
          <a:off x="6960444"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18698355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55569" y="5615847"/>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55772" y="560675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76F302-8A29-BC83-E3FB-6574764FCE80}"/>
              </a:ext>
            </a:extLst>
          </p:cNvPr>
          <p:cNvSpPr txBox="1"/>
          <p:nvPr/>
        </p:nvSpPr>
        <p:spPr>
          <a:xfrm>
            <a:off x="1055772" y="6206192"/>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6488530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270516332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3452387303"/>
              </p:ext>
            </p:extLst>
          </p:nvPr>
        </p:nvGraphicFramePr>
        <p:xfrm>
          <a:off x="1189525" y="519094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14_t">
            <a:extLst>
              <a:ext uri="{FF2B5EF4-FFF2-40B4-BE49-F238E27FC236}">
                <a16:creationId xmlns:a16="http://schemas.microsoft.com/office/drawing/2014/main" id="{106FC5B6-EBF8-E656-499E-5212B0A51A75}"/>
              </a:ext>
            </a:extLst>
          </p:cNvPr>
          <p:cNvSpPr/>
          <p:nvPr/>
        </p:nvSpPr>
        <p:spPr>
          <a:xfrm>
            <a:off x="1078029" y="5540193"/>
            <a:ext cx="5338283"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43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4D3809A-9518-9420-1986-3A207FC55697}"/>
              </a:ext>
            </a:extLst>
          </p:cNvPr>
          <p:cNvSpPr txBox="1"/>
          <p:nvPr/>
        </p:nvSpPr>
        <p:spPr>
          <a:xfrm>
            <a:off x="1078029" y="621641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40831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346240082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342494750"/>
              </p:ext>
            </p:extLst>
          </p:nvPr>
        </p:nvGraphicFramePr>
        <p:xfrm>
          <a:off x="1170273" y="521325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1026945907"/>
              </p:ext>
            </p:extLst>
          </p:nvPr>
        </p:nvGraphicFramePr>
        <p:xfrm>
          <a:off x="7008570" y="5095837"/>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420557379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908301" y="5528755"/>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109771" y="5562508"/>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48EADC8-91C9-9D1C-F33D-D982C95F40AD}"/>
              </a:ext>
            </a:extLst>
          </p:cNvPr>
          <p:cNvSpPr txBox="1"/>
          <p:nvPr/>
        </p:nvSpPr>
        <p:spPr>
          <a:xfrm>
            <a:off x="1109771" y="6175086"/>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2084573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F0DF8BA-3998-338F-91DE-9CDEA6530D09}"/>
              </a:ext>
            </a:extLst>
          </p:cNvPr>
          <p:cNvSpPr txBox="1">
            <a:spLocks/>
          </p:cNvSpPr>
          <p:nvPr/>
        </p:nvSpPr>
        <p:spPr>
          <a:xfrm>
            <a:off x="419970" y="1268520"/>
            <a:ext cx="11358988"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4786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50E1-D32B-CD75-76B7-BB81CEA769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AFEA31-97AF-A864-878B-68A9172D5471}"/>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22465ED8-E94C-A75B-DEC5-3A970E3D61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5B3822F8-F7D8-7A68-4FF9-B8C25168E21B}"/>
              </a:ext>
            </a:extLst>
          </p:cNvPr>
          <p:cNvSpPr txBox="1">
            <a:spLocks/>
          </p:cNvSpPr>
          <p:nvPr/>
        </p:nvSpPr>
        <p:spPr>
          <a:xfrm>
            <a:off x="515938" y="1268520"/>
            <a:ext cx="11263020"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6799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D3E1D6BF-3897-32C6-88D1-B8A78B04274E}"/>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7995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5120338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1344293930"/>
              </p:ext>
            </p:extLst>
          </p:nvPr>
        </p:nvGraphicFramePr>
        <p:xfrm>
          <a:off x="1151023" y="5333394"/>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7_t">
            <a:extLst>
              <a:ext uri="{FF2B5EF4-FFF2-40B4-BE49-F238E27FC236}">
                <a16:creationId xmlns:a16="http://schemas.microsoft.com/office/drawing/2014/main" id="{D802B284-6FBD-2819-A08E-8843153219C4}"/>
              </a:ext>
            </a:extLst>
          </p:cNvPr>
          <p:cNvSpPr/>
          <p:nvPr/>
        </p:nvSpPr>
        <p:spPr>
          <a:xfrm>
            <a:off x="1046147" y="5712142"/>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45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F33899-3F48-3F13-81CA-17614FD1B83D}"/>
              </a:ext>
            </a:extLst>
          </p:cNvPr>
          <p:cNvSpPr txBox="1"/>
          <p:nvPr/>
        </p:nvSpPr>
        <p:spPr>
          <a:xfrm>
            <a:off x="1046147" y="6237205"/>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3822068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241005677"/>
              </p:ext>
            </p:extLst>
          </p:nvPr>
        </p:nvGraphicFramePr>
        <p:xfrm>
          <a:off x="1164181" y="52832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3298434056"/>
              </p:ext>
            </p:extLst>
          </p:nvPr>
        </p:nvGraphicFramePr>
        <p:xfrm>
          <a:off x="419970" y="1321359"/>
          <a:ext cx="5468620" cy="3907469"/>
        </p:xfrm>
        <a:graphic>
          <a:graphicData uri="http://schemas.openxmlformats.org/drawingml/2006/chart">
            <c:chart xmlns:c="http://schemas.openxmlformats.org/drawingml/2006/chart" xmlns:r="http://schemas.openxmlformats.org/officeDocument/2006/relationships" r:id="rId3"/>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1055773" y="567881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F1C4BC-F578-9BEE-9881-ADA8DFCE720E}"/>
              </a:ext>
            </a:extLst>
          </p:cNvPr>
          <p:cNvSpPr txBox="1"/>
          <p:nvPr/>
        </p:nvSpPr>
        <p:spPr>
          <a:xfrm>
            <a:off x="1055773" y="618980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2272111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247638629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349954177"/>
              </p:ext>
            </p:extLst>
          </p:nvPr>
        </p:nvGraphicFramePr>
        <p:xfrm>
          <a:off x="1179898" y="524525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5_t">
            <a:extLst>
              <a:ext uri="{FF2B5EF4-FFF2-40B4-BE49-F238E27FC236}">
                <a16:creationId xmlns:a16="http://schemas.microsoft.com/office/drawing/2014/main" id="{AA8CBDB3-9082-56F1-AE99-592A66F9665B}"/>
              </a:ext>
            </a:extLst>
          </p:cNvPr>
          <p:cNvSpPr/>
          <p:nvPr/>
        </p:nvSpPr>
        <p:spPr>
          <a:xfrm>
            <a:off x="1103899" y="559450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34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0704D27-DC8A-AB9F-78BC-37F7C126ABA3}"/>
              </a:ext>
            </a:extLst>
          </p:cNvPr>
          <p:cNvSpPr txBox="1"/>
          <p:nvPr/>
        </p:nvSpPr>
        <p:spPr>
          <a:xfrm>
            <a:off x="1103899"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606371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value axis" descr="Bar chart showing breakdown of length of stay for this NHS trust.">
            <a:extLst>
              <a:ext uri="{FF2B5EF4-FFF2-40B4-BE49-F238E27FC236}">
                <a16:creationId xmlns:a16="http://schemas.microsoft.com/office/drawing/2014/main" id="{8A53797A-F705-B2F8-3E91-450AC412671B}"/>
              </a:ext>
            </a:extLst>
          </p:cNvPr>
          <p:cNvGraphicFramePr/>
          <p:nvPr>
            <p:extLst>
              <p:ext uri="{D42A27DB-BD31-4B8C-83A1-F6EECF244321}">
                <p14:modId xmlns:p14="http://schemas.microsoft.com/office/powerpoint/2010/main" val="615490678"/>
              </p:ext>
            </p:extLst>
          </p:nvPr>
        </p:nvGraphicFramePr>
        <p:xfrm>
          <a:off x="402563" y="2355385"/>
          <a:ext cx="8325062" cy="1164467"/>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Title 6">
            <a:extLst>
              <a:ext uri="{FF2B5EF4-FFF2-40B4-BE49-F238E27FC236}">
                <a16:creationId xmlns:a16="http://schemas.microsoft.com/office/drawing/2014/main" id="{3C727006-B828-BC26-ADF7-2270FD9402F1}"/>
              </a:ext>
            </a:extLst>
          </p:cNvPr>
          <p:cNvSpPr txBox="1">
            <a:spLocks/>
          </p:cNvSpPr>
          <p:nvPr/>
        </p:nvSpPr>
        <p:spPr>
          <a:xfrm>
            <a:off x="544877" y="1908396"/>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TextBox 18">
            <a:extLst>
              <a:ext uri="{FF2B5EF4-FFF2-40B4-BE49-F238E27FC236}">
                <a16:creationId xmlns:a16="http://schemas.microsoft.com/office/drawing/2014/main" id="{F7180638-A2BF-C9AB-6E6C-53311BB9834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2" name="TextBox 1">
            <a:extLst>
              <a:ext uri="{FF2B5EF4-FFF2-40B4-BE49-F238E27FC236}">
                <a16:creationId xmlns:a16="http://schemas.microsoft.com/office/drawing/2014/main" id="{AC40ED28-5B4D-D7B2-6025-BB061881B1EE}"/>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D03C3CAD-8A7B-C591-6C9B-B6CFFD57D872}"/>
              </a:ext>
            </a:extLst>
          </p:cNvPr>
          <p:cNvSpPr txBox="1"/>
          <p:nvPr/>
        </p:nvSpPr>
        <p:spPr>
          <a:xfrm>
            <a:off x="623126" y="2654734"/>
            <a:ext cx="1584000" cy="1200329"/>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Q6. While waiting, between your assessment with the NHS mental health team and your first appointment for treatment, were you offered support with your mental health?</a:t>
            </a:r>
          </a:p>
        </p:txBody>
      </p:sp>
      <p:grpSp>
        <p:nvGrpSpPr>
          <p:cNvPr id="7" name="Group 6">
            <a:extLst>
              <a:ext uri="{FF2B5EF4-FFF2-40B4-BE49-F238E27FC236}">
                <a16:creationId xmlns:a16="http://schemas.microsoft.com/office/drawing/2014/main" id="{6B061EC3-658D-EEAA-D64C-53EB1226B12A}"/>
              </a:ext>
            </a:extLst>
          </p:cNvPr>
          <p:cNvGrpSpPr/>
          <p:nvPr/>
        </p:nvGrpSpPr>
        <p:grpSpPr>
          <a:xfrm>
            <a:off x="3318895" y="2265528"/>
            <a:ext cx="1086785" cy="230832"/>
            <a:chOff x="3809680" y="2341538"/>
            <a:chExt cx="1086785" cy="230832"/>
          </a:xfrm>
        </p:grpSpPr>
        <p:sp>
          <p:nvSpPr>
            <p:cNvPr id="8" name="TextBox 7">
              <a:extLst>
                <a:ext uri="{FF2B5EF4-FFF2-40B4-BE49-F238E27FC236}">
                  <a16:creationId xmlns:a16="http://schemas.microsoft.com/office/drawing/2014/main" id="{2F16E060-067C-9533-7A99-45EB301438AC}"/>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9" name="Rectangle 8">
              <a:extLst>
                <a:ext uri="{FF2B5EF4-FFF2-40B4-BE49-F238E27FC236}">
                  <a16:creationId xmlns:a16="http://schemas.microsoft.com/office/drawing/2014/main" id="{6D7AFF97-6FCE-93A8-B913-15A051A80960}"/>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TextBox 4">
            <a:extLst>
              <a:ext uri="{FF2B5EF4-FFF2-40B4-BE49-F238E27FC236}">
                <a16:creationId xmlns:a16="http://schemas.microsoft.com/office/drawing/2014/main" id="{430D93EF-CF12-B853-A004-48C99A957824}"/>
              </a:ext>
            </a:extLst>
          </p:cNvPr>
          <p:cNvSpPr txBox="1"/>
          <p:nvPr/>
        </p:nvSpPr>
        <p:spPr>
          <a:xfrm>
            <a:off x="515938" y="6215876"/>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6" descr="Bar chart showing breakdown of length of stay for this NHS trust.">
            <a:extLst>
              <a:ext uri="{FF2B5EF4-FFF2-40B4-BE49-F238E27FC236}">
                <a16:creationId xmlns:a16="http://schemas.microsoft.com/office/drawing/2014/main" id="{F564207A-F8CC-2B9D-A6E1-FB167CEBAA35}"/>
              </a:ext>
            </a:extLst>
          </p:cNvPr>
          <p:cNvGraphicFramePr/>
          <p:nvPr>
            <p:extLst>
              <p:ext uri="{D42A27DB-BD31-4B8C-83A1-F6EECF244321}">
                <p14:modId xmlns:p14="http://schemas.microsoft.com/office/powerpoint/2010/main" val="236383198"/>
              </p:ext>
            </p:extLst>
          </p:nvPr>
        </p:nvGraphicFramePr>
        <p:xfrm>
          <a:off x="1582050" y="2410208"/>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descr="Number of respondents, Trust score, National average, lowest trust score, highest trust score shown for Q7, Q8 and Q9." title="Summary of scores">
            <a:extLst>
              <a:ext uri="{FF2B5EF4-FFF2-40B4-BE49-F238E27FC236}">
                <a16:creationId xmlns:a16="http://schemas.microsoft.com/office/drawing/2014/main" id="{B68A64FF-6279-0300-A953-A314EF6FEBE5}"/>
              </a:ext>
            </a:extLst>
          </p:cNvPr>
          <p:cNvGraphicFramePr>
            <a:graphicFrameLocks noGrp="1"/>
          </p:cNvGraphicFramePr>
          <p:nvPr>
            <p:extLst>
              <p:ext uri="{D42A27DB-BD31-4B8C-83A1-F6EECF244321}">
                <p14:modId xmlns:p14="http://schemas.microsoft.com/office/powerpoint/2010/main" val="3382423775"/>
              </p:ext>
            </p:extLst>
          </p:nvPr>
        </p:nvGraphicFramePr>
        <p:xfrm>
          <a:off x="8640000" y="2313117"/>
          <a:ext cx="1969949" cy="1092371"/>
        </p:xfrm>
        <a:graphic>
          <a:graphicData uri="http://schemas.openxmlformats.org/drawingml/2006/table">
            <a:tbl>
              <a:tblPr firstRow="1" bandRow="1">
                <a:tableStyleId>{5940675A-B579-460E-94D1-54222C63F5DA}</a:tableStyleId>
              </a:tblPr>
              <a:tblGrid>
                <a:gridCol w="74496">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552322">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Tree>
    <p:extLst>
      <p:ext uri="{BB962C8B-B14F-4D97-AF65-F5344CB8AC3E}">
        <p14:creationId xmlns:p14="http://schemas.microsoft.com/office/powerpoint/2010/main" val="67646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110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95731048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1011311263"/>
              </p:ext>
            </p:extLst>
          </p:nvPr>
        </p:nvGraphicFramePr>
        <p:xfrm>
          <a:off x="1160648"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749384504"/>
              </p:ext>
            </p:extLst>
          </p:nvPr>
        </p:nvGraphicFramePr>
        <p:xfrm>
          <a:off x="6970070"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58484217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77826" y="5702705"/>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8404" y="5686864"/>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45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8AAB60-22B9-D07C-4E18-419DC452949B}"/>
              </a:ext>
            </a:extLst>
          </p:cNvPr>
          <p:cNvSpPr txBox="1"/>
          <p:nvPr/>
        </p:nvSpPr>
        <p:spPr>
          <a:xfrm>
            <a:off x="1068404" y="627303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9983065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111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390389750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113276851"/>
              </p:ext>
            </p:extLst>
          </p:nvPr>
        </p:nvGraphicFramePr>
        <p:xfrm>
          <a:off x="1170273" y="5319492"/>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676004"/>
            <a:ext cx="5292000"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2B4B942-C7D1-1D13-0B4A-5165AF6F4CD5}"/>
              </a:ext>
            </a:extLst>
          </p:cNvPr>
          <p:cNvSpPr txBox="1"/>
          <p:nvPr/>
        </p:nvSpPr>
        <p:spPr>
          <a:xfrm>
            <a:off x="1065398" y="619410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3137894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112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1239559861"/>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121695728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8404" y="5752703"/>
            <a:ext cx="5356575"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7CEF5F5-20EE-7B01-1464-1CB189F0933A}"/>
              </a:ext>
            </a:extLst>
          </p:cNvPr>
          <p:cNvSpPr txBox="1"/>
          <p:nvPr/>
        </p:nvSpPr>
        <p:spPr>
          <a:xfrm>
            <a:off x="1068404"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86117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113</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114</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114</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89562298"/>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Q30. Thinking about the last time you contacted this person or team, how do you feel about the length of time it took you to get through to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3183156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829185752"/>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Q33_3. In the last 12 months, did your NHS mental health team give you any help or advice with finding support for…Financial advice or 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Q33_4. In the last 12 months, did your NHS mental health team give you any help or advice with finding support for…Cost of living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83489661"/>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Q27. Would you know who to contact out of office hours within the NHS if you had a crisis?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Q32. In the last 12 months, has your NHS mental health team supported you with your physical health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Q10" descr="Bar chart showing breakdown of length of stay for this NHS trust.">
            <a:extLst>
              <a:ext uri="{FF2B5EF4-FFF2-40B4-BE49-F238E27FC236}">
                <a16:creationId xmlns:a16="http://schemas.microsoft.com/office/drawing/2014/main" id="{D7171392-406D-DC1C-6E6F-AF77DCE7949F}"/>
              </a:ext>
            </a:extLst>
          </p:cNvPr>
          <p:cNvGraphicFramePr/>
          <p:nvPr>
            <p:extLst>
              <p:ext uri="{D42A27DB-BD31-4B8C-83A1-F6EECF244321}">
                <p14:modId xmlns:p14="http://schemas.microsoft.com/office/powerpoint/2010/main" val="995234941"/>
              </p:ext>
            </p:extLst>
          </p:nvPr>
        </p:nvGraphicFramePr>
        <p:xfrm>
          <a:off x="1321790" y="3765599"/>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Q11" descr="Bar chart showing breakdown of length of stay for this NHS trust.">
            <a:extLst>
              <a:ext uri="{FF2B5EF4-FFF2-40B4-BE49-F238E27FC236}">
                <a16:creationId xmlns:a16="http://schemas.microsoft.com/office/drawing/2014/main" id="{F7725218-0BC3-7697-E276-CB76A3EE2BD9}"/>
              </a:ext>
            </a:extLst>
          </p:cNvPr>
          <p:cNvGraphicFramePr/>
          <p:nvPr>
            <p:extLst>
              <p:ext uri="{D42A27DB-BD31-4B8C-83A1-F6EECF244321}">
                <p14:modId xmlns:p14="http://schemas.microsoft.com/office/powerpoint/2010/main" val="4021160279"/>
              </p:ext>
            </p:extLst>
          </p:nvPr>
        </p:nvGraphicFramePr>
        <p:xfrm>
          <a:off x="1327886" y="4472181"/>
          <a:ext cx="8244000" cy="116640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5210963C-84AA-B642-C146-0A7AC633E672}"/>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Title 6">
            <a:extLst>
              <a:ext uri="{FF2B5EF4-FFF2-40B4-BE49-F238E27FC236}">
                <a16:creationId xmlns:a16="http://schemas.microsoft.com/office/drawing/2014/main" id="{BD17F976-331C-9B6E-0AE0-223D01B5EEB4}"/>
              </a:ext>
            </a:extLst>
          </p:cNvPr>
          <p:cNvSpPr txBox="1">
            <a:spLocks/>
          </p:cNvSpPr>
          <p:nvPr/>
        </p:nvSpPr>
        <p:spPr>
          <a:xfrm>
            <a:off x="515937" y="1803557"/>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TextBox 14">
            <a:extLst>
              <a:ext uri="{FF2B5EF4-FFF2-40B4-BE49-F238E27FC236}">
                <a16:creationId xmlns:a16="http://schemas.microsoft.com/office/drawing/2014/main" id="{EFAD08FD-0803-03E3-54C5-D24A2FA6498A}"/>
              </a:ext>
            </a:extLst>
          </p:cNvPr>
          <p:cNvSpPr txBox="1"/>
          <p:nvPr/>
        </p:nvSpPr>
        <p:spPr>
          <a:xfrm>
            <a:off x="351773" y="4171905"/>
            <a:ext cx="1764057"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Q10. </a:t>
            </a:r>
            <a:r>
              <a:rPr lang="en-GB" sz="900" dirty="0">
                <a:latin typeface="Arial" panose="020B0604020202020204" pitchFamily="34" charset="0"/>
                <a:cs typeface="Arial" panose="020B0604020202020204" pitchFamily="34" charset="0"/>
              </a:rPr>
              <a:t>Did you get the help you needed?</a:t>
            </a:r>
            <a:endParaRPr lang="en-US" sz="9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554958A-5AD6-C787-3BFA-919D038C3D02}"/>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67A7755C-387B-500F-3BF4-9D5A2E468A5F}"/>
              </a:ext>
            </a:extLst>
          </p:cNvPr>
          <p:cNvGrpSpPr/>
          <p:nvPr/>
        </p:nvGrpSpPr>
        <p:grpSpPr>
          <a:xfrm>
            <a:off x="3776110" y="2265528"/>
            <a:ext cx="1086785" cy="230832"/>
            <a:chOff x="3809680" y="2341538"/>
            <a:chExt cx="1086785" cy="230832"/>
          </a:xfrm>
        </p:grpSpPr>
        <p:sp>
          <p:nvSpPr>
            <p:cNvPr id="21" name="TextBox 20">
              <a:extLst>
                <a:ext uri="{FF2B5EF4-FFF2-40B4-BE49-F238E27FC236}">
                  <a16:creationId xmlns:a16="http://schemas.microsoft.com/office/drawing/2014/main" id="{F2C97F2F-6F31-F7D6-7798-07E6F6B89CD4}"/>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2" name="Rectangle 21">
              <a:extLst>
                <a:ext uri="{FF2B5EF4-FFF2-40B4-BE49-F238E27FC236}">
                  <a16:creationId xmlns:a16="http://schemas.microsoft.com/office/drawing/2014/main" id="{3DE5FA5C-EC6D-EDBE-6176-ADF6AB81C58F}"/>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extBox 1">
            <a:extLst>
              <a:ext uri="{FF2B5EF4-FFF2-40B4-BE49-F238E27FC236}">
                <a16:creationId xmlns:a16="http://schemas.microsoft.com/office/drawing/2014/main" id="{55BDEC61-820C-7879-9EFC-297EB411E6AA}"/>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sp>
        <p:nvSpPr>
          <p:cNvPr id="16" name="TextBox 15">
            <a:extLst>
              <a:ext uri="{FF2B5EF4-FFF2-40B4-BE49-F238E27FC236}">
                <a16:creationId xmlns:a16="http://schemas.microsoft.com/office/drawing/2014/main" id="{BB402DA2-3926-003D-F7A5-2B1181D45FAC}"/>
              </a:ext>
            </a:extLst>
          </p:cNvPr>
          <p:cNvSpPr txBox="1"/>
          <p:nvPr/>
        </p:nvSpPr>
        <p:spPr>
          <a:xfrm>
            <a:off x="295666" y="4788000"/>
            <a:ext cx="1820164"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Q11. </a:t>
            </a:r>
            <a:r>
              <a:rPr lang="en-GB" sz="900" dirty="0">
                <a:latin typeface="Arial" panose="020B0604020202020204" pitchFamily="34" charset="0"/>
                <a:cs typeface="Arial" panose="020B0604020202020204" pitchFamily="34" charset="0"/>
              </a:rPr>
              <a:t>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D8E08F27-07EA-F6F7-E848-E907A5A1DE16}"/>
              </a:ext>
            </a:extLst>
          </p:cNvPr>
          <p:cNvGraphicFramePr>
            <a:graphicFrameLocks noGrp="1"/>
          </p:cNvGraphicFramePr>
          <p:nvPr>
            <p:extLst>
              <p:ext uri="{D42A27DB-BD31-4B8C-83A1-F6EECF244321}">
                <p14:modId xmlns:p14="http://schemas.microsoft.com/office/powerpoint/2010/main" val="415405529"/>
              </p:ext>
            </p:extLst>
          </p:nvPr>
        </p:nvGraphicFramePr>
        <p:xfrm>
          <a:off x="8568000" y="2338868"/>
          <a:ext cx="1983388" cy="3360977"/>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672039">
                  <a:extLst>
                    <a:ext uri="{9D8B030D-6E8A-4147-A177-3AD203B41FA5}">
                      <a16:colId xmlns:a16="http://schemas.microsoft.com/office/drawing/2014/main" val="4049772561"/>
                    </a:ext>
                  </a:extLst>
                </a:gridCol>
                <a:gridCol w="77130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35779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482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2085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3033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27928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033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0132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22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7"/>
                  </a:ext>
                </a:extLst>
              </a:tr>
              <a:tr h="3181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0" name="TextBox 9">
            <a:extLst>
              <a:ext uri="{FF2B5EF4-FFF2-40B4-BE49-F238E27FC236}">
                <a16:creationId xmlns:a16="http://schemas.microsoft.com/office/drawing/2014/main" id="{EE11AB5E-1689-A4AC-50F1-ADCB851DCC30}"/>
              </a:ext>
            </a:extLst>
          </p:cNvPr>
          <p:cNvSpPr txBox="1"/>
          <p:nvPr/>
        </p:nvSpPr>
        <p:spPr>
          <a:xfrm>
            <a:off x="410266" y="3498632"/>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a:t>
            </a:r>
            <a:r>
              <a:rPr lang="en-GB" sz="900" dirty="0">
                <a:latin typeface="Arial" panose="020B0604020202020204" pitchFamily="34" charset="0"/>
                <a:cs typeface="Arial" panose="020B0604020202020204" pitchFamily="34" charset="0"/>
              </a:rPr>
              <a:t>Did you feel your NHS mental health team listened to what you had to say?</a:t>
            </a:r>
            <a:endParaRPr lang="en-US" sz="900" dirty="0">
              <a:latin typeface="Arial" panose="020B0604020202020204" pitchFamily="34" charset="0"/>
              <a:cs typeface="Arial" panose="020B0604020202020204" pitchFamily="34" charset="0"/>
            </a:endParaRPr>
          </a:p>
        </p:txBody>
      </p:sp>
      <p:graphicFrame>
        <p:nvGraphicFramePr>
          <p:cNvPr id="13" name="Q8" descr="Bar chart showing breakdown of length of stay for this NHS trust.">
            <a:extLst>
              <a:ext uri="{FF2B5EF4-FFF2-40B4-BE49-F238E27FC236}">
                <a16:creationId xmlns:a16="http://schemas.microsoft.com/office/drawing/2014/main" id="{3C2A21F2-CA44-1747-5138-B3BF147F2EB8}"/>
              </a:ext>
            </a:extLst>
          </p:cNvPr>
          <p:cNvGraphicFramePr/>
          <p:nvPr>
            <p:extLst>
              <p:ext uri="{D42A27DB-BD31-4B8C-83A1-F6EECF244321}">
                <p14:modId xmlns:p14="http://schemas.microsoft.com/office/powerpoint/2010/main" val="1964017404"/>
              </p:ext>
            </p:extLst>
          </p:nvPr>
        </p:nvGraphicFramePr>
        <p:xfrm>
          <a:off x="1481466" y="2309728"/>
          <a:ext cx="8244000" cy="1166400"/>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a:extLst>
              <a:ext uri="{FF2B5EF4-FFF2-40B4-BE49-F238E27FC236}">
                <a16:creationId xmlns:a16="http://schemas.microsoft.com/office/drawing/2014/main" id="{02944185-D0C2-E36D-4257-57F00A93A5AE}"/>
              </a:ext>
            </a:extLst>
          </p:cNvPr>
          <p:cNvSpPr txBox="1"/>
          <p:nvPr/>
        </p:nvSpPr>
        <p:spPr>
          <a:xfrm>
            <a:off x="563584" y="2728207"/>
            <a:ext cx="1584000" cy="5078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Q8. </a:t>
            </a:r>
            <a:r>
              <a:rPr lang="en-GB" sz="900" dirty="0">
                <a:latin typeface="Arial" panose="020B0604020202020204" pitchFamily="34" charset="0"/>
                <a:cs typeface="Arial" panose="020B0604020202020204" pitchFamily="34" charset="0"/>
              </a:rPr>
              <a:t>Were you given enough time to discuss your needs and treatment?</a:t>
            </a:r>
            <a:endParaRPr lang="en-US" sz="900" dirty="0">
              <a:latin typeface="Arial" panose="020B0604020202020204" pitchFamily="34" charset="0"/>
              <a:cs typeface="Arial" panose="020B0604020202020204" pitchFamily="34" charset="0"/>
            </a:endParaRPr>
          </a:p>
        </p:txBody>
      </p:sp>
      <p:graphicFrame>
        <p:nvGraphicFramePr>
          <p:cNvPr id="23" name="Q9" descr="Bar chart showing breakdown of length of stay for this NHS trust.">
            <a:extLst>
              <a:ext uri="{FF2B5EF4-FFF2-40B4-BE49-F238E27FC236}">
                <a16:creationId xmlns:a16="http://schemas.microsoft.com/office/drawing/2014/main" id="{D3019582-B799-D409-589B-9BAD78D3B0D9}"/>
              </a:ext>
            </a:extLst>
          </p:cNvPr>
          <p:cNvGraphicFramePr/>
          <p:nvPr>
            <p:extLst>
              <p:ext uri="{D42A27DB-BD31-4B8C-83A1-F6EECF244321}">
                <p14:modId xmlns:p14="http://schemas.microsoft.com/office/powerpoint/2010/main" val="3491200003"/>
              </p:ext>
            </p:extLst>
          </p:nvPr>
        </p:nvGraphicFramePr>
        <p:xfrm>
          <a:off x="1315694" y="3084364"/>
          <a:ext cx="8244000" cy="11664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981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597260558"/>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Q16. Were you given a choice on how your care and treatment would be delivered?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60617559"/>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Q34. Have NHS mental health services involved a member of your family or someone else close to you as much as you would like?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128</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28F36-08DA-3302-CA00-753A02D596B2}"/>
            </a:ext>
          </a:extLst>
        </p:cNvPr>
        <p:cNvGrpSpPr/>
        <p:nvPr/>
      </p:nvGrpSpPr>
      <p:grpSpPr>
        <a:xfrm>
          <a:off x="0" y="0"/>
          <a:ext cx="0" cy="0"/>
          <a:chOff x="0" y="0"/>
          <a:chExt cx="0" cy="0"/>
        </a:xfrm>
      </p:grpSpPr>
      <p:graphicFrame>
        <p:nvGraphicFramePr>
          <p:cNvPr id="18" name="Q12" descr="Bar chart showing breakdown of length of stay for this NHS trust.">
            <a:extLst>
              <a:ext uri="{FF2B5EF4-FFF2-40B4-BE49-F238E27FC236}">
                <a16:creationId xmlns:a16="http://schemas.microsoft.com/office/drawing/2014/main" id="{6E7E095B-9BB1-D705-133D-AA43458BB042}"/>
              </a:ext>
            </a:extLst>
          </p:cNvPr>
          <p:cNvGraphicFramePr/>
          <p:nvPr>
            <p:extLst>
              <p:ext uri="{D42A27DB-BD31-4B8C-83A1-F6EECF244321}">
                <p14:modId xmlns:p14="http://schemas.microsoft.com/office/powerpoint/2010/main" val="2861219142"/>
              </p:ext>
            </p:extLst>
          </p:nvPr>
        </p:nvGraphicFramePr>
        <p:xfrm>
          <a:off x="1249679" y="2411846"/>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52D201AC-A870-563C-46D2-1CB789112A69}"/>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(continued) </a:t>
            </a:r>
          </a:p>
        </p:txBody>
      </p:sp>
      <p:sp>
        <p:nvSpPr>
          <p:cNvPr id="34" name="Slide Number Placeholder 1">
            <a:extLst>
              <a:ext uri="{FF2B5EF4-FFF2-40B4-BE49-F238E27FC236}">
                <a16:creationId xmlns:a16="http://schemas.microsoft.com/office/drawing/2014/main" id="{7F014422-31CA-5DE2-D1B8-A3ACD105CE2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Title 6">
            <a:extLst>
              <a:ext uri="{FF2B5EF4-FFF2-40B4-BE49-F238E27FC236}">
                <a16:creationId xmlns:a16="http://schemas.microsoft.com/office/drawing/2014/main" id="{BA3BEDD6-C736-BD98-147D-9EFB6C7D2063}"/>
              </a:ext>
            </a:extLst>
          </p:cNvPr>
          <p:cNvSpPr txBox="1">
            <a:spLocks/>
          </p:cNvSpPr>
          <p:nvPr/>
        </p:nvSpPr>
        <p:spPr>
          <a:xfrm>
            <a:off x="515938" y="182334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0" name="TextBox 9">
            <a:extLst>
              <a:ext uri="{FF2B5EF4-FFF2-40B4-BE49-F238E27FC236}">
                <a16:creationId xmlns:a16="http://schemas.microsoft.com/office/drawing/2014/main" id="{C0F4CE25-D32E-9F55-B239-AD356E2E4884}"/>
              </a:ext>
            </a:extLst>
          </p:cNvPr>
          <p:cNvSpPr txBox="1"/>
          <p:nvPr/>
        </p:nvSpPr>
        <p:spPr>
          <a:xfrm>
            <a:off x="295667" y="2785783"/>
            <a:ext cx="170795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Q12. Did you have to repeat your mental health history to your NHS mental health team?</a:t>
            </a:r>
          </a:p>
        </p:txBody>
      </p:sp>
      <p:sp>
        <p:nvSpPr>
          <p:cNvPr id="14" name="TextBox 13">
            <a:extLst>
              <a:ext uri="{FF2B5EF4-FFF2-40B4-BE49-F238E27FC236}">
                <a16:creationId xmlns:a16="http://schemas.microsoft.com/office/drawing/2014/main" id="{BA22CE95-FD4E-5E36-245B-6B9FED2A1B7A}"/>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C43A2495-8AC9-C2B9-69BD-B8C21046B655}"/>
              </a:ext>
            </a:extLst>
          </p:cNvPr>
          <p:cNvGrpSpPr/>
          <p:nvPr/>
        </p:nvGrpSpPr>
        <p:grpSpPr>
          <a:xfrm>
            <a:off x="3776110" y="2265528"/>
            <a:ext cx="1086785" cy="230832"/>
            <a:chOff x="3809680" y="2341538"/>
            <a:chExt cx="1086785" cy="230832"/>
          </a:xfrm>
        </p:grpSpPr>
        <p:sp>
          <p:nvSpPr>
            <p:cNvPr id="21" name="TextBox 20">
              <a:extLst>
                <a:ext uri="{FF2B5EF4-FFF2-40B4-BE49-F238E27FC236}">
                  <a16:creationId xmlns:a16="http://schemas.microsoft.com/office/drawing/2014/main" id="{92E86DAC-F4C0-B934-ECB6-0CBFD1A3BE56}"/>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2" name="Rectangle 21">
              <a:extLst>
                <a:ext uri="{FF2B5EF4-FFF2-40B4-BE49-F238E27FC236}">
                  <a16:creationId xmlns:a16="http://schemas.microsoft.com/office/drawing/2014/main" id="{C7C084F8-38DA-8F62-ECF8-64618A8F7C23}"/>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extBox 1">
            <a:extLst>
              <a:ext uri="{FF2B5EF4-FFF2-40B4-BE49-F238E27FC236}">
                <a16:creationId xmlns:a16="http://schemas.microsoft.com/office/drawing/2014/main" id="{9BEFCC51-C244-A10C-0B86-E7462A50098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0BDCA0E-CF19-2592-ACEA-4A52F3F8CB58}"/>
              </a:ext>
            </a:extLst>
          </p:cNvPr>
          <p:cNvGraphicFramePr>
            <a:graphicFrameLocks noGrp="1"/>
          </p:cNvGraphicFramePr>
          <p:nvPr>
            <p:extLst>
              <p:ext uri="{D42A27DB-BD31-4B8C-83A1-F6EECF244321}">
                <p14:modId xmlns:p14="http://schemas.microsoft.com/office/powerpoint/2010/main" val="3728825931"/>
              </p:ext>
            </p:extLst>
          </p:nvPr>
        </p:nvGraphicFramePr>
        <p:xfrm>
          <a:off x="8568000" y="2338868"/>
          <a:ext cx="1983388" cy="1166635"/>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672039">
                  <a:extLst>
                    <a:ext uri="{9D8B030D-6E8A-4147-A177-3AD203B41FA5}">
                      <a16:colId xmlns:a16="http://schemas.microsoft.com/office/drawing/2014/main" val="4049772561"/>
                    </a:ext>
                  </a:extLst>
                </a:gridCol>
                <a:gridCol w="77130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35779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482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181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475589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FE398F86-5721-58A8-2936-90E2F0FAF4F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15" name="Title 6">
            <a:extLst>
              <a:ext uri="{FF2B5EF4-FFF2-40B4-BE49-F238E27FC236}">
                <a16:creationId xmlns:a16="http://schemas.microsoft.com/office/drawing/2014/main" id="{1AB9259B-106D-577F-ED3A-C1E7495AFDED}"/>
              </a:ext>
            </a:extLst>
          </p:cNvPr>
          <p:cNvSpPr txBox="1">
            <a:spLocks/>
          </p:cNvSpPr>
          <p:nvPr/>
        </p:nvSpPr>
        <p:spPr>
          <a:xfrm>
            <a:off x="515937" y="183296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5" name="TextBox 4">
            <a:extLst>
              <a:ext uri="{FF2B5EF4-FFF2-40B4-BE49-F238E27FC236}">
                <a16:creationId xmlns:a16="http://schemas.microsoft.com/office/drawing/2014/main" id="{BA067953-4A2E-0B0C-E48B-A5F29FA0CB6D}"/>
              </a:ext>
            </a:extLst>
          </p:cNvPr>
          <p:cNvSpPr txBox="1"/>
          <p:nvPr/>
        </p:nvSpPr>
        <p:spPr>
          <a:xfrm>
            <a:off x="395021" y="2736320"/>
            <a:ext cx="1584000" cy="369332"/>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Q14. Do you have a care plan?</a:t>
            </a:r>
          </a:p>
        </p:txBody>
      </p:sp>
      <p:sp>
        <p:nvSpPr>
          <p:cNvPr id="7" name="TextBox 6">
            <a:extLst>
              <a:ext uri="{FF2B5EF4-FFF2-40B4-BE49-F238E27FC236}">
                <a16:creationId xmlns:a16="http://schemas.microsoft.com/office/drawing/2014/main" id="{4C0E7BA1-4F97-8C03-07A6-EFB582A1277B}"/>
              </a:ext>
            </a:extLst>
          </p:cNvPr>
          <p:cNvSpPr txBox="1"/>
          <p:nvPr/>
        </p:nvSpPr>
        <p:spPr>
          <a:xfrm>
            <a:off x="395021" y="3576314"/>
            <a:ext cx="1584000" cy="9233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p>
        </p:txBody>
      </p:sp>
      <p:sp>
        <p:nvSpPr>
          <p:cNvPr id="10" name="TextBox 9">
            <a:extLst>
              <a:ext uri="{FF2B5EF4-FFF2-40B4-BE49-F238E27FC236}">
                <a16:creationId xmlns:a16="http://schemas.microsoft.com/office/drawing/2014/main" id="{E889A243-A16C-3B8B-B8CC-889B29C89BCC}"/>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57AFB062-5819-BDE5-3583-C593E259CE42}"/>
              </a:ext>
            </a:extLst>
          </p:cNvPr>
          <p:cNvGrpSpPr/>
          <p:nvPr/>
        </p:nvGrpSpPr>
        <p:grpSpPr>
          <a:xfrm>
            <a:off x="3776110" y="2265528"/>
            <a:ext cx="1086785" cy="230832"/>
            <a:chOff x="3809680" y="2341538"/>
            <a:chExt cx="1086785" cy="230832"/>
          </a:xfrm>
        </p:grpSpPr>
        <p:sp>
          <p:nvSpPr>
            <p:cNvPr id="19" name="TextBox 18">
              <a:extLst>
                <a:ext uri="{FF2B5EF4-FFF2-40B4-BE49-F238E27FC236}">
                  <a16:creationId xmlns:a16="http://schemas.microsoft.com/office/drawing/2014/main" id="{A2866D55-0B1E-C303-4F8F-3F57A5CFB99A}"/>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6298F8B1-6225-57BB-8274-9FD3DF52CEE6}"/>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 name="TextBox 10">
            <a:extLst>
              <a:ext uri="{FF2B5EF4-FFF2-40B4-BE49-F238E27FC236}">
                <a16:creationId xmlns:a16="http://schemas.microsoft.com/office/drawing/2014/main" id="{7B78C6D8-1263-82B8-0C1A-5CD29FAC5656}"/>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14" descr="Bar chart showing breakdown of length of stay for this NHS trust.">
            <a:extLst>
              <a:ext uri="{FF2B5EF4-FFF2-40B4-BE49-F238E27FC236}">
                <a16:creationId xmlns:a16="http://schemas.microsoft.com/office/drawing/2014/main" id="{74BA7522-757C-1242-5AA2-457E678149DB}"/>
              </a:ext>
            </a:extLst>
          </p:cNvPr>
          <p:cNvGraphicFramePr/>
          <p:nvPr>
            <p:extLst>
              <p:ext uri="{D42A27DB-BD31-4B8C-83A1-F6EECF244321}">
                <p14:modId xmlns:p14="http://schemas.microsoft.com/office/powerpoint/2010/main" val="3680684974"/>
              </p:ext>
            </p:extLst>
          </p:nvPr>
        </p:nvGraphicFramePr>
        <p:xfrm>
          <a:off x="741600" y="2411847"/>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Q17" descr="Bar chart showing breakdown of length of stay for this NHS trust.">
            <a:extLst>
              <a:ext uri="{FF2B5EF4-FFF2-40B4-BE49-F238E27FC236}">
                <a16:creationId xmlns:a16="http://schemas.microsoft.com/office/drawing/2014/main" id="{B6C50F18-867C-89FF-1D0A-74CC780EFCFA}"/>
              </a:ext>
            </a:extLst>
          </p:cNvPr>
          <p:cNvGraphicFramePr/>
          <p:nvPr>
            <p:extLst>
              <p:ext uri="{D42A27DB-BD31-4B8C-83A1-F6EECF244321}">
                <p14:modId xmlns:p14="http://schemas.microsoft.com/office/powerpoint/2010/main" val="2802338174"/>
              </p:ext>
            </p:extLst>
          </p:nvPr>
        </p:nvGraphicFramePr>
        <p:xfrm>
          <a:off x="741600" y="3395751"/>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descr="Number of respondents, Trust score, National average, lowest trust score, highest trust score shown for Q7, Q8 and Q9." title="Summary of scores">
            <a:extLst>
              <a:ext uri="{FF2B5EF4-FFF2-40B4-BE49-F238E27FC236}">
                <a16:creationId xmlns:a16="http://schemas.microsoft.com/office/drawing/2014/main" id="{A529DAB9-7807-0083-C15A-B8A742A1D9E6}"/>
              </a:ext>
            </a:extLst>
          </p:cNvPr>
          <p:cNvGraphicFramePr>
            <a:graphicFrameLocks noGrp="1"/>
          </p:cNvGraphicFramePr>
          <p:nvPr>
            <p:extLst>
              <p:ext uri="{D42A27DB-BD31-4B8C-83A1-F6EECF244321}">
                <p14:modId xmlns:p14="http://schemas.microsoft.com/office/powerpoint/2010/main" val="1891817770"/>
              </p:ext>
            </p:extLst>
          </p:nvPr>
        </p:nvGraphicFramePr>
        <p:xfrm>
          <a:off x="8640000" y="2338869"/>
          <a:ext cx="1969949" cy="1942058"/>
        </p:xfrm>
        <a:graphic>
          <a:graphicData uri="http://schemas.openxmlformats.org/drawingml/2006/table">
            <a:tbl>
              <a:tblPr firstRow="1" bandRow="1">
                <a:tableStyleId>{5940675A-B579-460E-94D1-54222C63F5DA}</a:tableStyleId>
              </a:tblPr>
              <a:tblGrid>
                <a:gridCol w="74496">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51791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064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43642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8130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319570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19362130-4CE2-9C7E-0F5C-62D67C0FC521}"/>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16" name="Title 6">
            <a:extLst>
              <a:ext uri="{FF2B5EF4-FFF2-40B4-BE49-F238E27FC236}">
                <a16:creationId xmlns:a16="http://schemas.microsoft.com/office/drawing/2014/main" id="{19B6A99B-31CD-733C-1119-48BE0B9F7980}"/>
              </a:ext>
            </a:extLst>
          </p:cNvPr>
          <p:cNvSpPr txBox="1">
            <a:spLocks/>
          </p:cNvSpPr>
          <p:nvPr/>
        </p:nvSpPr>
        <p:spPr>
          <a:xfrm>
            <a:off x="515938" y="1880047"/>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6" name="TextBox 5">
            <a:extLst>
              <a:ext uri="{FF2B5EF4-FFF2-40B4-BE49-F238E27FC236}">
                <a16:creationId xmlns:a16="http://schemas.microsoft.com/office/drawing/2014/main" id="{4D5B30E1-800C-CA23-1A6C-4EF2BED4848F}"/>
              </a:ext>
            </a:extLst>
          </p:cNvPr>
          <p:cNvSpPr txBox="1"/>
          <p:nvPr/>
        </p:nvSpPr>
        <p:spPr>
          <a:xfrm>
            <a:off x="544218" y="2716503"/>
            <a:ext cx="158400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Q15. </a:t>
            </a:r>
            <a:r>
              <a:rPr lang="en-GB" sz="900" dirty="0">
                <a:latin typeface="Arial" panose="020B0604020202020204" pitchFamily="34" charset="0"/>
                <a:cs typeface="Arial" panose="020B0604020202020204" pitchFamily="34" charset="0"/>
              </a:rPr>
              <a:t>To what extent did your NHS mental health team involve you in agreeing your care plan?</a:t>
            </a:r>
            <a:endParaRPr lang="en-US" sz="9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06A6D95-C90E-4F84-AEFA-8EE0A5245D6B}"/>
              </a:ext>
            </a:extLst>
          </p:cNvPr>
          <p:cNvSpPr txBox="1"/>
          <p:nvPr/>
        </p:nvSpPr>
        <p:spPr>
          <a:xfrm>
            <a:off x="544218" y="3456405"/>
            <a:ext cx="158400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Q16. </a:t>
            </a:r>
            <a:r>
              <a:rPr lang="en-GB" sz="900" dirty="0">
                <a:latin typeface="Arial" panose="020B0604020202020204" pitchFamily="34" charset="0"/>
                <a:cs typeface="Arial" panose="020B0604020202020204" pitchFamily="34" charset="0"/>
              </a:rPr>
              <a:t>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A314B3B-A1D1-4763-E669-143918F8C4FF}"/>
              </a:ext>
            </a:extLst>
          </p:cNvPr>
          <p:cNvSpPr txBox="1"/>
          <p:nvPr/>
        </p:nvSpPr>
        <p:spPr>
          <a:xfrm>
            <a:off x="544218" y="4280348"/>
            <a:ext cx="158400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Q18. </a:t>
            </a:r>
            <a:r>
              <a:rPr lang="en-GB" sz="900" dirty="0">
                <a:latin typeface="Arial" panose="020B0604020202020204" pitchFamily="34" charset="0"/>
                <a:cs typeface="Arial" panose="020B0604020202020204" pitchFamily="34" charset="0"/>
              </a:rPr>
              <a:t>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1DBFECC-2C0C-8BC8-8240-A6B466CB9631}"/>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C6C90008-5E81-A1CD-4DF7-7C45C69D893A}"/>
              </a:ext>
            </a:extLst>
          </p:cNvPr>
          <p:cNvGrpSpPr/>
          <p:nvPr/>
        </p:nvGrpSpPr>
        <p:grpSpPr>
          <a:xfrm>
            <a:off x="3776110" y="2265528"/>
            <a:ext cx="1086785" cy="230832"/>
            <a:chOff x="3809680" y="2341538"/>
            <a:chExt cx="1086785" cy="230832"/>
          </a:xfrm>
        </p:grpSpPr>
        <p:sp>
          <p:nvSpPr>
            <p:cNvPr id="20" name="TextBox 19">
              <a:extLst>
                <a:ext uri="{FF2B5EF4-FFF2-40B4-BE49-F238E27FC236}">
                  <a16:creationId xmlns:a16="http://schemas.microsoft.com/office/drawing/2014/main" id="{2BAC1C5C-E4F5-E2B3-E1D0-18DD7ED0135D}"/>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1" name="Rectangle 20">
              <a:extLst>
                <a:ext uri="{FF2B5EF4-FFF2-40B4-BE49-F238E27FC236}">
                  <a16:creationId xmlns:a16="http://schemas.microsoft.com/office/drawing/2014/main" id="{D4D2829C-E0E2-024A-77EF-6AB3DFE8B7BD}"/>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TextBox 12">
            <a:extLst>
              <a:ext uri="{FF2B5EF4-FFF2-40B4-BE49-F238E27FC236}">
                <a16:creationId xmlns:a16="http://schemas.microsoft.com/office/drawing/2014/main" id="{37D40C34-83E2-0327-59F2-CF1E8C0E401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5" name="Q15" descr="Bar chart showing breakdown of length of stay for this NHS trust.">
            <a:extLst>
              <a:ext uri="{FF2B5EF4-FFF2-40B4-BE49-F238E27FC236}">
                <a16:creationId xmlns:a16="http://schemas.microsoft.com/office/drawing/2014/main" id="{1C4E0E4B-7DCD-6697-CF6C-1555C77BAA81}"/>
              </a:ext>
            </a:extLst>
          </p:cNvPr>
          <p:cNvGraphicFramePr/>
          <p:nvPr>
            <p:extLst>
              <p:ext uri="{D42A27DB-BD31-4B8C-83A1-F6EECF244321}">
                <p14:modId xmlns:p14="http://schemas.microsoft.com/office/powerpoint/2010/main" val="3221442975"/>
              </p:ext>
            </p:extLst>
          </p:nvPr>
        </p:nvGraphicFramePr>
        <p:xfrm>
          <a:off x="1157476" y="2365319"/>
          <a:ext cx="8244000" cy="11857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Q16" descr="Bar chart showing breakdown of length of stay for this NHS trust.">
            <a:extLst>
              <a:ext uri="{FF2B5EF4-FFF2-40B4-BE49-F238E27FC236}">
                <a16:creationId xmlns:a16="http://schemas.microsoft.com/office/drawing/2014/main" id="{852940F5-938E-F9F8-1EA7-F2618290515A}"/>
              </a:ext>
            </a:extLst>
          </p:cNvPr>
          <p:cNvGraphicFramePr/>
          <p:nvPr>
            <p:extLst>
              <p:ext uri="{D42A27DB-BD31-4B8C-83A1-F6EECF244321}">
                <p14:modId xmlns:p14="http://schemas.microsoft.com/office/powerpoint/2010/main" val="3882203621"/>
              </p:ext>
            </p:extLst>
          </p:nvPr>
        </p:nvGraphicFramePr>
        <p:xfrm>
          <a:off x="1157476" y="3139674"/>
          <a:ext cx="8244000" cy="118570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Q18" descr="Bar chart showing breakdown of length of stay for this NHS trust.">
            <a:extLst>
              <a:ext uri="{FF2B5EF4-FFF2-40B4-BE49-F238E27FC236}">
                <a16:creationId xmlns:a16="http://schemas.microsoft.com/office/drawing/2014/main" id="{51929D0D-CFB0-7F34-A261-4F5DB18356D3}"/>
              </a:ext>
            </a:extLst>
          </p:cNvPr>
          <p:cNvGraphicFramePr/>
          <p:nvPr>
            <p:extLst>
              <p:ext uri="{D42A27DB-BD31-4B8C-83A1-F6EECF244321}">
                <p14:modId xmlns:p14="http://schemas.microsoft.com/office/powerpoint/2010/main" val="607478955"/>
              </p:ext>
            </p:extLst>
          </p:nvPr>
        </p:nvGraphicFramePr>
        <p:xfrm>
          <a:off x="1157476" y="3954617"/>
          <a:ext cx="8244000" cy="118570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table" descr="Number of respondents, Trust score, National average, lowest trust score, highest trust score shown for Q14, Q15 and Q16." title="Summary of scores">
            <a:extLst>
              <a:ext uri="{FF2B5EF4-FFF2-40B4-BE49-F238E27FC236}">
                <a16:creationId xmlns:a16="http://schemas.microsoft.com/office/drawing/2014/main" id="{480C59CF-9CEB-D8FD-F5D1-3C0D06EC1AE7}"/>
              </a:ext>
            </a:extLst>
          </p:cNvPr>
          <p:cNvGraphicFramePr>
            <a:graphicFrameLocks noGrp="1"/>
          </p:cNvGraphicFramePr>
          <p:nvPr>
            <p:extLst>
              <p:ext uri="{D42A27DB-BD31-4B8C-83A1-F6EECF244321}">
                <p14:modId xmlns:p14="http://schemas.microsoft.com/office/powerpoint/2010/main" val="656513460"/>
              </p:ext>
            </p:extLst>
          </p:nvPr>
        </p:nvGraphicFramePr>
        <p:xfrm>
          <a:off x="8677273" y="2265528"/>
          <a:ext cx="1995662" cy="3405332"/>
        </p:xfrm>
        <a:graphic>
          <a:graphicData uri="http://schemas.openxmlformats.org/drawingml/2006/table">
            <a:tbl>
              <a:tblPr firstRow="1" bandRow="1">
                <a:tableStyleId>{5940675A-B579-460E-94D1-54222C63F5DA}</a:tableStyleId>
              </a:tblPr>
              <a:tblGrid>
                <a:gridCol w="85916">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7760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211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261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9535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28495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9535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0931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4855713"/>
                  </a:ext>
                </a:extLst>
              </a:tr>
              <a:tr h="49535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664975002"/>
                  </a:ext>
                </a:extLst>
              </a:tr>
            </a:tbl>
          </a:graphicData>
        </a:graphic>
      </p:graphicFrame>
      <p:graphicFrame>
        <p:nvGraphicFramePr>
          <p:cNvPr id="12" name="Q19" descr="Bar chart showing breakdown of length of stay for this NHS trust.">
            <a:extLst>
              <a:ext uri="{FF2B5EF4-FFF2-40B4-BE49-F238E27FC236}">
                <a16:creationId xmlns:a16="http://schemas.microsoft.com/office/drawing/2014/main" id="{AA90E5CD-51E3-5234-2824-622E71E6EEDB}"/>
              </a:ext>
            </a:extLst>
          </p:cNvPr>
          <p:cNvGraphicFramePr/>
          <p:nvPr>
            <p:extLst>
              <p:ext uri="{D42A27DB-BD31-4B8C-83A1-F6EECF244321}">
                <p14:modId xmlns:p14="http://schemas.microsoft.com/office/powerpoint/2010/main" val="3703225622"/>
              </p:ext>
            </p:extLst>
          </p:nvPr>
        </p:nvGraphicFramePr>
        <p:xfrm>
          <a:off x="1157476" y="4764685"/>
          <a:ext cx="8244000" cy="1185702"/>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22D80F2C-38D4-7040-3AF0-70545EF1E444}"/>
              </a:ext>
            </a:extLst>
          </p:cNvPr>
          <p:cNvSpPr txBox="1"/>
          <p:nvPr/>
        </p:nvSpPr>
        <p:spPr>
          <a:xfrm>
            <a:off x="544218" y="5253867"/>
            <a:ext cx="158400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Q19. </a:t>
            </a:r>
            <a:r>
              <a:rPr lang="en-GB" sz="900" dirty="0">
                <a:latin typeface="Arial" panose="020B0604020202020204" pitchFamily="34" charset="0"/>
                <a:cs typeface="Arial" panose="020B0604020202020204" pitchFamily="34" charset="0"/>
              </a:rPr>
              <a:t>Do you feel in control of your care?</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329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661CBABC-BC26-0835-D530-93A95F12B0A9}"/>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2" name="Title 6">
            <a:extLst>
              <a:ext uri="{FF2B5EF4-FFF2-40B4-BE49-F238E27FC236}">
                <a16:creationId xmlns:a16="http://schemas.microsoft.com/office/drawing/2014/main" id="{87A9F619-71C8-C3D8-6EAD-6FA51A0F8920}"/>
              </a:ext>
            </a:extLst>
          </p:cNvPr>
          <p:cNvSpPr txBox="1">
            <a:spLocks/>
          </p:cNvSpPr>
          <p:nvPr/>
        </p:nvSpPr>
        <p:spPr>
          <a:xfrm>
            <a:off x="519047" y="1852619"/>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5" name="TextBox 4">
            <a:extLst>
              <a:ext uri="{FF2B5EF4-FFF2-40B4-BE49-F238E27FC236}">
                <a16:creationId xmlns:a16="http://schemas.microsoft.com/office/drawing/2014/main" id="{40135F6B-C051-1E9C-1CB2-5362BBFCA663}"/>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5FA9D209-084A-0235-726B-C0DC1EAE17D9}"/>
              </a:ext>
            </a:extLst>
          </p:cNvPr>
          <p:cNvGrpSpPr/>
          <p:nvPr/>
        </p:nvGrpSpPr>
        <p:grpSpPr>
          <a:xfrm>
            <a:off x="3776110" y="2265528"/>
            <a:ext cx="1086785" cy="230832"/>
            <a:chOff x="3809680" y="2341538"/>
            <a:chExt cx="1086785" cy="230832"/>
          </a:xfrm>
        </p:grpSpPr>
        <p:sp>
          <p:nvSpPr>
            <p:cNvPr id="22" name="TextBox 21">
              <a:extLst>
                <a:ext uri="{FF2B5EF4-FFF2-40B4-BE49-F238E27FC236}">
                  <a16:creationId xmlns:a16="http://schemas.microsoft.com/office/drawing/2014/main" id="{50AF0F04-C9B2-A383-D2BA-FD383DBE8A16}"/>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3" name="Rectangle 22">
              <a:extLst>
                <a:ext uri="{FF2B5EF4-FFF2-40B4-BE49-F238E27FC236}">
                  <a16:creationId xmlns:a16="http://schemas.microsoft.com/office/drawing/2014/main" id="{F18B33D7-E13D-D26D-D933-9B7935C9763D}"/>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A79A048C-4991-558D-6723-B83644FBD2B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9" name="Q22_2" descr="Bar chart showing breakdown of length of stay for this NHS trust.">
            <a:extLst>
              <a:ext uri="{FF2B5EF4-FFF2-40B4-BE49-F238E27FC236}">
                <a16:creationId xmlns:a16="http://schemas.microsoft.com/office/drawing/2014/main" id="{BC292CFA-202F-1154-B4DB-32C24ADAC5A1}"/>
              </a:ext>
            </a:extLst>
          </p:cNvPr>
          <p:cNvGraphicFramePr/>
          <p:nvPr>
            <p:extLst>
              <p:ext uri="{D42A27DB-BD31-4B8C-83A1-F6EECF244321}">
                <p14:modId xmlns:p14="http://schemas.microsoft.com/office/powerpoint/2010/main" val="2055358224"/>
              </p:ext>
            </p:extLst>
          </p:nvPr>
        </p:nvGraphicFramePr>
        <p:xfrm>
          <a:off x="1059018" y="3240000"/>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Q22_3" descr="Bar chart showing breakdown of length of stay for this NHS trust.">
            <a:extLst>
              <a:ext uri="{FF2B5EF4-FFF2-40B4-BE49-F238E27FC236}">
                <a16:creationId xmlns:a16="http://schemas.microsoft.com/office/drawing/2014/main" id="{8929F9A9-4A2C-00FD-1035-2E6F8236BE09}"/>
              </a:ext>
            </a:extLst>
          </p:cNvPr>
          <p:cNvGraphicFramePr/>
          <p:nvPr>
            <p:extLst>
              <p:ext uri="{D42A27DB-BD31-4B8C-83A1-F6EECF244321}">
                <p14:modId xmlns:p14="http://schemas.microsoft.com/office/powerpoint/2010/main" val="2865275887"/>
              </p:ext>
            </p:extLst>
          </p:nvPr>
        </p:nvGraphicFramePr>
        <p:xfrm>
          <a:off x="1059018" y="3996000"/>
          <a:ext cx="8244000" cy="11644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Q22_4" descr="Bar chart showing breakdown of length of stay for this NHS trust.">
            <a:extLst>
              <a:ext uri="{FF2B5EF4-FFF2-40B4-BE49-F238E27FC236}">
                <a16:creationId xmlns:a16="http://schemas.microsoft.com/office/drawing/2014/main" id="{5617A80E-9FCC-D1B4-FB57-47A1EE3469C7}"/>
              </a:ext>
            </a:extLst>
          </p:cNvPr>
          <p:cNvGraphicFramePr/>
          <p:nvPr>
            <p:extLst>
              <p:ext uri="{D42A27DB-BD31-4B8C-83A1-F6EECF244321}">
                <p14:modId xmlns:p14="http://schemas.microsoft.com/office/powerpoint/2010/main" val="2776197314"/>
              </p:ext>
            </p:extLst>
          </p:nvPr>
        </p:nvGraphicFramePr>
        <p:xfrm>
          <a:off x="1059018" y="4792660"/>
          <a:ext cx="8244000" cy="116446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table" descr="Number of respondents, Trust score, National average, lowest trust score, highest trust score shown for Q22, Q23 and Q26." title="Summary of scores">
            <a:extLst>
              <a:ext uri="{FF2B5EF4-FFF2-40B4-BE49-F238E27FC236}">
                <a16:creationId xmlns:a16="http://schemas.microsoft.com/office/drawing/2014/main" id="{9118B017-031B-CC98-D471-596675BD6146}"/>
              </a:ext>
            </a:extLst>
          </p:cNvPr>
          <p:cNvGraphicFramePr>
            <a:graphicFrameLocks noGrp="1"/>
          </p:cNvGraphicFramePr>
          <p:nvPr>
            <p:extLst>
              <p:ext uri="{D42A27DB-BD31-4B8C-83A1-F6EECF244321}">
                <p14:modId xmlns:p14="http://schemas.microsoft.com/office/powerpoint/2010/main" val="486913867"/>
              </p:ext>
            </p:extLst>
          </p:nvPr>
        </p:nvGraphicFramePr>
        <p:xfrm>
          <a:off x="8566848" y="2411847"/>
          <a:ext cx="2026346" cy="3604329"/>
        </p:xfrm>
        <a:graphic>
          <a:graphicData uri="http://schemas.openxmlformats.org/drawingml/2006/table">
            <a:tbl>
              <a:tblPr firstRow="1" bandRow="1">
                <a:tableStyleId>{5940675A-B579-460E-94D1-54222C63F5DA}</a:tableStyleId>
              </a:tblPr>
              <a:tblGrid>
                <a:gridCol w="92053">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45771">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4864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0601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6233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31328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6233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4233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4395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030021130"/>
                  </a:ext>
                </a:extLst>
              </a:tr>
              <a:tr h="34185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graphicFrame>
        <p:nvGraphicFramePr>
          <p:cNvPr id="7" name="Q22_1" descr="Bar chart showing breakdown of length of stay for this NHS trust.">
            <a:extLst>
              <a:ext uri="{FF2B5EF4-FFF2-40B4-BE49-F238E27FC236}">
                <a16:creationId xmlns:a16="http://schemas.microsoft.com/office/drawing/2014/main" id="{AA5F5905-BEDA-C6DC-B3C0-2C3494407779}"/>
              </a:ext>
            </a:extLst>
          </p:cNvPr>
          <p:cNvGraphicFramePr/>
          <p:nvPr>
            <p:extLst>
              <p:ext uri="{D42A27DB-BD31-4B8C-83A1-F6EECF244321}">
                <p14:modId xmlns:p14="http://schemas.microsoft.com/office/powerpoint/2010/main" val="2576850112"/>
              </p:ext>
            </p:extLst>
          </p:nvPr>
        </p:nvGraphicFramePr>
        <p:xfrm>
          <a:off x="1059018" y="2520000"/>
          <a:ext cx="8244000" cy="1164467"/>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a:extLst>
              <a:ext uri="{FF2B5EF4-FFF2-40B4-BE49-F238E27FC236}">
                <a16:creationId xmlns:a16="http://schemas.microsoft.com/office/drawing/2014/main" id="{4A5F772F-E77C-C449-C86C-A5F8334B15CB}"/>
              </a:ext>
            </a:extLst>
          </p:cNvPr>
          <p:cNvSpPr txBox="1"/>
          <p:nvPr/>
        </p:nvSpPr>
        <p:spPr>
          <a:xfrm>
            <a:off x="507791" y="2790837"/>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Q22_1. Have any of the following been discussed with you about your medication? Purpose of medication</a:t>
            </a:r>
          </a:p>
        </p:txBody>
      </p:sp>
      <p:sp>
        <p:nvSpPr>
          <p:cNvPr id="13" name="TextBox 12">
            <a:extLst>
              <a:ext uri="{FF2B5EF4-FFF2-40B4-BE49-F238E27FC236}">
                <a16:creationId xmlns:a16="http://schemas.microsoft.com/office/drawing/2014/main" id="{7225E965-E668-197B-6C48-9071B4C2BDE5}"/>
              </a:ext>
            </a:extLst>
          </p:cNvPr>
          <p:cNvSpPr txBox="1"/>
          <p:nvPr/>
        </p:nvSpPr>
        <p:spPr>
          <a:xfrm>
            <a:off x="507791" y="3511270"/>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Q22_2. Have any of the following been discussed with you about your medication? Benefits of medication</a:t>
            </a:r>
          </a:p>
        </p:txBody>
      </p:sp>
      <p:sp>
        <p:nvSpPr>
          <p:cNvPr id="15" name="TextBox 14">
            <a:extLst>
              <a:ext uri="{FF2B5EF4-FFF2-40B4-BE49-F238E27FC236}">
                <a16:creationId xmlns:a16="http://schemas.microsoft.com/office/drawing/2014/main" id="{D0C99BC5-165F-9CFC-100B-55DE86D6F0E9}"/>
              </a:ext>
            </a:extLst>
          </p:cNvPr>
          <p:cNvSpPr txBox="1"/>
          <p:nvPr/>
        </p:nvSpPr>
        <p:spPr>
          <a:xfrm>
            <a:off x="507791" y="4279869"/>
            <a:ext cx="158400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Q22_3. Have any of the following been discussed with you about your medication? Side effects of medication</a:t>
            </a:r>
          </a:p>
        </p:txBody>
      </p:sp>
      <p:sp>
        <p:nvSpPr>
          <p:cNvPr id="26" name="TextBox 25">
            <a:extLst>
              <a:ext uri="{FF2B5EF4-FFF2-40B4-BE49-F238E27FC236}">
                <a16:creationId xmlns:a16="http://schemas.microsoft.com/office/drawing/2014/main" id="{8F40926F-2193-0DA8-E84E-13F968D09F7E}"/>
              </a:ext>
            </a:extLst>
          </p:cNvPr>
          <p:cNvSpPr txBox="1"/>
          <p:nvPr/>
        </p:nvSpPr>
        <p:spPr>
          <a:xfrm>
            <a:off x="507791" y="5085038"/>
            <a:ext cx="1584000"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dirty="0">
                <a:latin typeface="Arial" panose="020B0604020202020204" pitchFamily="34" charset="0"/>
                <a:cs typeface="Arial" panose="020B0604020202020204" pitchFamily="34" charset="0"/>
              </a:rPr>
              <a:t>Q22_4. Have any of the following been discussed with you about your medication</a:t>
            </a:r>
            <a:r>
              <a:rPr lang="en-US" sz="900" dirty="0">
                <a:latin typeface="Arial" panose="020B0604020202020204" pitchFamily="34" charset="0"/>
                <a:cs typeface="Arial" panose="020B0604020202020204" pitchFamily="34" charset="0"/>
              </a:rPr>
              <a:t>? What will happen if I stop taking my medication</a:t>
            </a:r>
          </a:p>
        </p:txBody>
      </p:sp>
    </p:spTree>
    <p:extLst>
      <p:ext uri="{BB962C8B-B14F-4D97-AF65-F5344CB8AC3E}">
        <p14:creationId xmlns:p14="http://schemas.microsoft.com/office/powerpoint/2010/main" val="93465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829961-0A93-16BC-8542-667442F5E6D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 </a:t>
            </a:r>
            <a:r>
              <a:rPr kumimoji="0" lang="en-GB" sz="2800" b="1" i="0" u="none" strike="noStrike" kern="1200" cap="none" spc="0" normalizeH="0" baseline="0" noProof="0" dirty="0">
                <a:ln>
                  <a:noFill/>
                </a:ln>
                <a:solidFill>
                  <a:srgbClr val="6D276A"/>
                </a:solidFill>
                <a:effectLst/>
                <a:uLnTx/>
                <a:uFillTx/>
                <a:latin typeface="Arial"/>
                <a:ea typeface="+mj-ea"/>
                <a:cs typeface="+mj-cs"/>
              </a:rPr>
              <a:t>(continued)</a:t>
            </a:r>
            <a:endParaRPr kumimoji="0" lang="en-US" sz="2800" b="1" i="0" u="none" strike="noStrike" kern="1200" cap="none" spc="0" normalizeH="0" baseline="0" noProof="0" dirty="0">
              <a:ln>
                <a:noFill/>
              </a:ln>
              <a:solidFill>
                <a:srgbClr val="6D276A"/>
              </a:solidFill>
              <a:effectLst/>
              <a:uLnTx/>
              <a:uFillTx/>
              <a:latin typeface="Arial"/>
              <a:ea typeface="+mj-ea"/>
              <a:cs typeface="+mj-cs"/>
            </a:endParaRP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Title 6">
            <a:extLst>
              <a:ext uri="{FF2B5EF4-FFF2-40B4-BE49-F238E27FC236}">
                <a16:creationId xmlns:a16="http://schemas.microsoft.com/office/drawing/2014/main" id="{636F7EC8-ECAA-9533-AC6A-3D994EA2DAB7}"/>
              </a:ext>
            </a:extLst>
          </p:cNvPr>
          <p:cNvSpPr txBox="1">
            <a:spLocks/>
          </p:cNvSpPr>
          <p:nvPr/>
        </p:nvSpPr>
        <p:spPr>
          <a:xfrm>
            <a:off x="515938" y="1426008"/>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0" name="TextBox 9">
            <a:extLst>
              <a:ext uri="{FF2B5EF4-FFF2-40B4-BE49-F238E27FC236}">
                <a16:creationId xmlns:a16="http://schemas.microsoft.com/office/drawing/2014/main" id="{DF0C84D1-9990-EC86-5C7C-641677C8ABB7}"/>
              </a:ext>
            </a:extLst>
          </p:cNvPr>
          <p:cNvSpPr txBox="1"/>
          <p:nvPr/>
        </p:nvSpPr>
        <p:spPr>
          <a:xfrm>
            <a:off x="628769" y="2349680"/>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Q23. In the last 12 months, has your NHS mental health team asked you how you are getting on with your medication?</a:t>
            </a:r>
          </a:p>
        </p:txBody>
      </p:sp>
      <p:graphicFrame>
        <p:nvGraphicFramePr>
          <p:cNvPr id="15" name="table" descr="Number of respondents, Trust score, National average, lowest trust score, highest trust score shown for Q32, Q33 Q34 and Q35." title="Summary of scores">
            <a:extLst>
              <a:ext uri="{FF2B5EF4-FFF2-40B4-BE49-F238E27FC236}">
                <a16:creationId xmlns:a16="http://schemas.microsoft.com/office/drawing/2014/main" id="{7A74AC74-0924-5162-A397-0E2F086B7729}"/>
              </a:ext>
            </a:extLst>
          </p:cNvPr>
          <p:cNvGraphicFramePr>
            <a:graphicFrameLocks noGrp="1"/>
          </p:cNvGraphicFramePr>
          <p:nvPr>
            <p:extLst>
              <p:ext uri="{D42A27DB-BD31-4B8C-83A1-F6EECF244321}">
                <p14:modId xmlns:p14="http://schemas.microsoft.com/office/powerpoint/2010/main" val="2275187778"/>
              </p:ext>
            </p:extLst>
          </p:nvPr>
        </p:nvGraphicFramePr>
        <p:xfrm>
          <a:off x="8619680" y="2088000"/>
          <a:ext cx="1516983" cy="1354516"/>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81821">
                  <a:extLst>
                    <a:ext uri="{9D8B030D-6E8A-4147-A177-3AD203B41FA5}">
                      <a16:colId xmlns:a16="http://schemas.microsoft.com/office/drawing/2014/main" val="4049772561"/>
                    </a:ext>
                  </a:extLst>
                </a:gridCol>
                <a:gridCol w="708710">
                  <a:extLst>
                    <a:ext uri="{9D8B030D-6E8A-4147-A177-3AD203B41FA5}">
                      <a16:colId xmlns:a16="http://schemas.microsoft.com/office/drawing/2014/main" val="761297345"/>
                    </a:ext>
                  </a:extLst>
                </a:gridCol>
                <a:gridCol w="475913">
                  <a:extLst>
                    <a:ext uri="{9D8B030D-6E8A-4147-A177-3AD203B41FA5}">
                      <a16:colId xmlns:a16="http://schemas.microsoft.com/office/drawing/2014/main" val="942372189"/>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8463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16" name="Group 15">
            <a:extLst>
              <a:ext uri="{FF2B5EF4-FFF2-40B4-BE49-F238E27FC236}">
                <a16:creationId xmlns:a16="http://schemas.microsoft.com/office/drawing/2014/main" id="{C4A6046A-5B49-E1DC-2B02-481181AC6F86}"/>
              </a:ext>
            </a:extLst>
          </p:cNvPr>
          <p:cNvGrpSpPr/>
          <p:nvPr/>
        </p:nvGrpSpPr>
        <p:grpSpPr>
          <a:xfrm>
            <a:off x="3709948" y="1725958"/>
            <a:ext cx="1086785" cy="230832"/>
            <a:chOff x="3809680" y="2341538"/>
            <a:chExt cx="1086785" cy="230832"/>
          </a:xfrm>
        </p:grpSpPr>
        <p:sp>
          <p:nvSpPr>
            <p:cNvPr id="17" name="TextBox 16">
              <a:extLst>
                <a:ext uri="{FF2B5EF4-FFF2-40B4-BE49-F238E27FC236}">
                  <a16:creationId xmlns:a16="http://schemas.microsoft.com/office/drawing/2014/main" id="{39075D66-A4C5-1857-D011-DBDB63B905B9}"/>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18" name="Rectangle 17">
              <a:extLst>
                <a:ext uri="{FF2B5EF4-FFF2-40B4-BE49-F238E27FC236}">
                  <a16:creationId xmlns:a16="http://schemas.microsoft.com/office/drawing/2014/main" id="{2EB3692F-2E1E-96F6-FD5D-AC6477DCBE20}"/>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4C534844-7D8F-47F0-3485-315AF618704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2" name="Q23" descr="Bar chart showing breakdown of length of stay for this NHS trust.">
            <a:extLst>
              <a:ext uri="{FF2B5EF4-FFF2-40B4-BE49-F238E27FC236}">
                <a16:creationId xmlns:a16="http://schemas.microsoft.com/office/drawing/2014/main" id="{B1611B86-EE2F-B0CC-5689-1D0850F98C38}"/>
              </a:ext>
            </a:extLst>
          </p:cNvPr>
          <p:cNvGraphicFramePr/>
          <p:nvPr>
            <p:extLst>
              <p:ext uri="{D42A27DB-BD31-4B8C-83A1-F6EECF244321}">
                <p14:modId xmlns:p14="http://schemas.microsoft.com/office/powerpoint/2010/main" val="1969432821"/>
              </p:ext>
            </p:extLst>
          </p:nvPr>
        </p:nvGraphicFramePr>
        <p:xfrm>
          <a:off x="967092" y="2130716"/>
          <a:ext cx="8244000" cy="11644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5897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BA7C8796-B0CB-19B0-0FCE-0F91D4C33DD1}"/>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a:t>
            </a:r>
            <a:r>
              <a:rPr lang="en-US" sz="2800" b="1" dirty="0">
                <a:solidFill>
                  <a:srgbClr val="6D276A"/>
                </a:solidFill>
                <a:latin typeface="Arial"/>
                <a:ea typeface="+mj-ea"/>
                <a:cs typeface="+mj-cs"/>
              </a:rPr>
              <a:t>Psychological</a:t>
            </a:r>
            <a:r>
              <a:rPr kumimoji="0" lang="en-US" sz="2800" b="1" i="0" u="none" strike="noStrike" kern="1200" cap="none" spc="0" normalizeH="0" baseline="0" noProof="0" dirty="0">
                <a:ln>
                  <a:noFill/>
                </a:ln>
                <a:solidFill>
                  <a:srgbClr val="6D276A"/>
                </a:solidFill>
                <a:effectLst/>
                <a:uLnTx/>
                <a:uFillTx/>
                <a:latin typeface="Arial"/>
                <a:ea typeface="+mj-ea"/>
                <a:cs typeface="+mj-cs"/>
              </a:rPr>
              <a:t> Therapies </a:t>
            </a:r>
          </a:p>
        </p:txBody>
      </p:sp>
      <p:sp>
        <p:nvSpPr>
          <p:cNvPr id="11" name="Title 6">
            <a:extLst>
              <a:ext uri="{FF2B5EF4-FFF2-40B4-BE49-F238E27FC236}">
                <a16:creationId xmlns:a16="http://schemas.microsoft.com/office/drawing/2014/main" id="{DE9A5EF4-BC0E-85D4-7AB9-AE8D60120489}"/>
              </a:ext>
            </a:extLst>
          </p:cNvPr>
          <p:cNvSpPr txBox="1">
            <a:spLocks/>
          </p:cNvSpPr>
          <p:nvPr/>
        </p:nvSpPr>
        <p:spPr>
          <a:xfrm>
            <a:off x="515938" y="1851134"/>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aphicFrame>
        <p:nvGraphicFramePr>
          <p:cNvPr id="10" name="table" descr="Number of respondents, Trust score, National average, lowest trust score, highest trust score shown for Q32, Q33 Q34 and Q35." title="Summary of scores">
            <a:extLst>
              <a:ext uri="{FF2B5EF4-FFF2-40B4-BE49-F238E27FC236}">
                <a16:creationId xmlns:a16="http://schemas.microsoft.com/office/drawing/2014/main" id="{933F4DE2-EC60-C4F9-FCE0-4E052343347A}"/>
              </a:ext>
            </a:extLst>
          </p:cNvPr>
          <p:cNvGraphicFramePr>
            <a:graphicFrameLocks noGrp="1"/>
          </p:cNvGraphicFramePr>
          <p:nvPr>
            <p:extLst>
              <p:ext uri="{D42A27DB-BD31-4B8C-83A1-F6EECF244321}">
                <p14:modId xmlns:p14="http://schemas.microsoft.com/office/powerpoint/2010/main" val="1695199706"/>
              </p:ext>
            </p:extLst>
          </p:nvPr>
        </p:nvGraphicFramePr>
        <p:xfrm>
          <a:off x="8640000" y="2314800"/>
          <a:ext cx="1516983" cy="969878"/>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81821">
                  <a:extLst>
                    <a:ext uri="{9D8B030D-6E8A-4147-A177-3AD203B41FA5}">
                      <a16:colId xmlns:a16="http://schemas.microsoft.com/office/drawing/2014/main" val="4049772561"/>
                    </a:ext>
                  </a:extLst>
                </a:gridCol>
                <a:gridCol w="708710">
                  <a:extLst>
                    <a:ext uri="{9D8B030D-6E8A-4147-A177-3AD203B41FA5}">
                      <a16:colId xmlns:a16="http://schemas.microsoft.com/office/drawing/2014/main" val="761297345"/>
                    </a:ext>
                  </a:extLst>
                </a:gridCol>
                <a:gridCol w="475913">
                  <a:extLst>
                    <a:ext uri="{9D8B030D-6E8A-4147-A177-3AD203B41FA5}">
                      <a16:colId xmlns:a16="http://schemas.microsoft.com/office/drawing/2014/main" val="2210345340"/>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BEF40623-D943-FEC3-013A-A0A57432AB5E}"/>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2F00B8DC-98D8-9919-C927-0AB64775EED0}"/>
              </a:ext>
            </a:extLst>
          </p:cNvPr>
          <p:cNvGrpSpPr/>
          <p:nvPr/>
        </p:nvGrpSpPr>
        <p:grpSpPr>
          <a:xfrm>
            <a:off x="3776110" y="2265528"/>
            <a:ext cx="1086785" cy="230832"/>
            <a:chOff x="3809680" y="2341538"/>
            <a:chExt cx="1086785" cy="230832"/>
          </a:xfrm>
        </p:grpSpPr>
        <p:sp>
          <p:nvSpPr>
            <p:cNvPr id="17" name="TextBox 16">
              <a:extLst>
                <a:ext uri="{FF2B5EF4-FFF2-40B4-BE49-F238E27FC236}">
                  <a16:creationId xmlns:a16="http://schemas.microsoft.com/office/drawing/2014/main" id="{05192F9E-F18D-0BFE-4FDB-C713224A4FE2}"/>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18" name="Rectangle 17">
              <a:extLst>
                <a:ext uri="{FF2B5EF4-FFF2-40B4-BE49-F238E27FC236}">
                  <a16:creationId xmlns:a16="http://schemas.microsoft.com/office/drawing/2014/main" id="{7E70509A-039F-4515-36EE-F87044F091D4}"/>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 name="TextBox 6">
            <a:extLst>
              <a:ext uri="{FF2B5EF4-FFF2-40B4-BE49-F238E27FC236}">
                <a16:creationId xmlns:a16="http://schemas.microsoft.com/office/drawing/2014/main" id="{9A0880C5-F36C-95D4-279D-1F7B4CDB6B1E}"/>
              </a:ext>
            </a:extLst>
          </p:cNvPr>
          <p:cNvSpPr txBox="1"/>
          <p:nvPr/>
        </p:nvSpPr>
        <p:spPr>
          <a:xfrm>
            <a:off x="439634" y="6160491"/>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3" name="Q26" descr="Bar chart showing breakdown of length of stay for this NHS trust.">
            <a:extLst>
              <a:ext uri="{FF2B5EF4-FFF2-40B4-BE49-F238E27FC236}">
                <a16:creationId xmlns:a16="http://schemas.microsoft.com/office/drawing/2014/main" id="{A7080D2D-EE3B-13E3-A816-E07BCA42B552}"/>
              </a:ext>
            </a:extLst>
          </p:cNvPr>
          <p:cNvGraphicFramePr/>
          <p:nvPr>
            <p:extLst>
              <p:ext uri="{D42A27DB-BD31-4B8C-83A1-F6EECF244321}">
                <p14:modId xmlns:p14="http://schemas.microsoft.com/office/powerpoint/2010/main" val="3259767312"/>
              </p:ext>
            </p:extLst>
          </p:nvPr>
        </p:nvGraphicFramePr>
        <p:xfrm>
          <a:off x="741600" y="2395143"/>
          <a:ext cx="8244000" cy="116446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120A617B-4C48-F640-EB28-006AC4C8DA83}"/>
              </a:ext>
            </a:extLst>
          </p:cNvPr>
          <p:cNvSpPr txBox="1"/>
          <p:nvPr/>
        </p:nvSpPr>
        <p:spPr>
          <a:xfrm>
            <a:off x="410266" y="2626996"/>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Q26. </a:t>
            </a:r>
            <a:r>
              <a:rPr lang="en-GB" sz="900" dirty="0">
                <a:latin typeface="Arial" panose="020B0604020202020204" pitchFamily="34" charset="0"/>
                <a:cs typeface="Arial" panose="020B0604020202020204" pitchFamily="34" charset="0"/>
              </a:rPr>
              <a:t>Thinking about the last time you received therapy, did you have enough privacy to talk comfortably?</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842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74F7EA0A-AA5E-7316-8714-D96FF2193736}"/>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2" name="organisation_info">
            <a:extLst>
              <a:ext uri="{FF2B5EF4-FFF2-40B4-BE49-F238E27FC236}">
                <a16:creationId xmlns:a16="http://schemas.microsoft.com/office/drawing/2014/main" id="{F27B56F4-BDBB-8CC2-81C9-2912DA23B96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527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9"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20"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1"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DF69A677-6DDC-071B-FEE1-61878E449DB8}"/>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11" name="Title 6">
            <a:extLst>
              <a:ext uri="{FF2B5EF4-FFF2-40B4-BE49-F238E27FC236}">
                <a16:creationId xmlns:a16="http://schemas.microsoft.com/office/drawing/2014/main" id="{412A35F8-8BCD-2C3A-9098-9C34A72467DB}"/>
              </a:ext>
            </a:extLst>
          </p:cNvPr>
          <p:cNvSpPr txBox="1">
            <a:spLocks/>
          </p:cNvSpPr>
          <p:nvPr/>
        </p:nvSpPr>
        <p:spPr>
          <a:xfrm>
            <a:off x="515938" y="1809953"/>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6" name="TextBox 5">
            <a:extLst>
              <a:ext uri="{FF2B5EF4-FFF2-40B4-BE49-F238E27FC236}">
                <a16:creationId xmlns:a16="http://schemas.microsoft.com/office/drawing/2014/main" id="{8A2520CC-0672-500B-7047-B173094BAD41}"/>
              </a:ext>
            </a:extLst>
          </p:cNvPr>
          <p:cNvSpPr txBox="1"/>
          <p:nvPr/>
        </p:nvSpPr>
        <p:spPr>
          <a:xfrm>
            <a:off x="282806" y="2772512"/>
            <a:ext cx="1844524" cy="5078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Q27. Would you know who to contact out of office hours within the NHS if you had a crisis? </a:t>
            </a:r>
          </a:p>
        </p:txBody>
      </p:sp>
      <p:sp>
        <p:nvSpPr>
          <p:cNvPr id="4" name="TextBox 3">
            <a:extLst>
              <a:ext uri="{FF2B5EF4-FFF2-40B4-BE49-F238E27FC236}">
                <a16:creationId xmlns:a16="http://schemas.microsoft.com/office/drawing/2014/main" id="{590693F6-655B-31F2-6F78-AA917B5E9044}"/>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r>
              <a:rPr lang="en-US" sz="1200" dirty="0">
                <a:solidFill>
                  <a:prstClr val="black"/>
                </a:solidFill>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AA1DCFA9-AC08-AA18-7302-6CD57CAAF11D}"/>
              </a:ext>
            </a:extLst>
          </p:cNvPr>
          <p:cNvGrpSpPr/>
          <p:nvPr/>
        </p:nvGrpSpPr>
        <p:grpSpPr>
          <a:xfrm>
            <a:off x="3776110" y="2265528"/>
            <a:ext cx="1086785" cy="230832"/>
            <a:chOff x="3809680" y="2341538"/>
            <a:chExt cx="1086785" cy="230832"/>
          </a:xfrm>
        </p:grpSpPr>
        <p:sp>
          <p:nvSpPr>
            <p:cNvPr id="22" name="TextBox 21">
              <a:extLst>
                <a:ext uri="{FF2B5EF4-FFF2-40B4-BE49-F238E27FC236}">
                  <a16:creationId xmlns:a16="http://schemas.microsoft.com/office/drawing/2014/main" id="{CEAA9407-4D5D-F2AA-7E12-9AEEEEE8157C}"/>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3" name="Rectangle 22">
              <a:extLst>
                <a:ext uri="{FF2B5EF4-FFF2-40B4-BE49-F238E27FC236}">
                  <a16:creationId xmlns:a16="http://schemas.microsoft.com/office/drawing/2014/main" id="{D48EE8D0-6BC1-D8DA-61CB-CB8A22F11B99}"/>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TextBox 7">
            <a:extLst>
              <a:ext uri="{FF2B5EF4-FFF2-40B4-BE49-F238E27FC236}">
                <a16:creationId xmlns:a16="http://schemas.microsoft.com/office/drawing/2014/main" id="{3DFFC9A1-1C20-4CFE-56D0-5A700002AE44}"/>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6" name="Q27" descr="Bar chart showing breakdown of length of stay for this NHS trust.">
            <a:extLst>
              <a:ext uri="{FF2B5EF4-FFF2-40B4-BE49-F238E27FC236}">
                <a16:creationId xmlns:a16="http://schemas.microsoft.com/office/drawing/2014/main" id="{05F4C1E0-086E-D8D5-280F-DFDFBFB51818}"/>
              </a:ext>
            </a:extLst>
          </p:cNvPr>
          <p:cNvGraphicFramePr/>
          <p:nvPr>
            <p:extLst>
              <p:ext uri="{D42A27DB-BD31-4B8C-83A1-F6EECF244321}">
                <p14:modId xmlns:p14="http://schemas.microsoft.com/office/powerpoint/2010/main" val="4205632721"/>
              </p:ext>
            </p:extLst>
          </p:nvPr>
        </p:nvGraphicFramePr>
        <p:xfrm>
          <a:off x="865886" y="2520956"/>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BFB2967B-CBA7-6953-924F-87E587C71031}"/>
              </a:ext>
            </a:extLst>
          </p:cNvPr>
          <p:cNvGraphicFramePr>
            <a:graphicFrameLocks noGrp="1"/>
          </p:cNvGraphicFramePr>
          <p:nvPr>
            <p:extLst>
              <p:ext uri="{D42A27DB-BD31-4B8C-83A1-F6EECF244321}">
                <p14:modId xmlns:p14="http://schemas.microsoft.com/office/powerpoint/2010/main" val="2815909282"/>
              </p:ext>
            </p:extLst>
          </p:nvPr>
        </p:nvGraphicFramePr>
        <p:xfrm>
          <a:off x="8640000" y="2376000"/>
          <a:ext cx="1983388" cy="1034938"/>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Tree>
    <p:extLst>
      <p:ext uri="{BB962C8B-B14F-4D97-AF65-F5344CB8AC3E}">
        <p14:creationId xmlns:p14="http://schemas.microsoft.com/office/powerpoint/2010/main" val="416609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15D21204-911D-412E-8356-6CABD6CC6077}"/>
              </a:ext>
            </a:extLst>
          </p:cNvPr>
          <p:cNvSpPr txBox="1"/>
          <p:nvPr/>
        </p:nvSpPr>
        <p:spPr>
          <a:xfrm>
            <a:off x="439634" y="605651"/>
            <a:ext cx="9517166"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6" name="Title 6">
            <a:extLst>
              <a:ext uri="{FF2B5EF4-FFF2-40B4-BE49-F238E27FC236}">
                <a16:creationId xmlns:a16="http://schemas.microsoft.com/office/drawing/2014/main" id="{5A7B2783-9C5C-1FFF-9856-9F9FA9E3F8B0}"/>
              </a:ext>
            </a:extLst>
          </p:cNvPr>
          <p:cNvSpPr txBox="1">
            <a:spLocks/>
          </p:cNvSpPr>
          <p:nvPr/>
        </p:nvSpPr>
        <p:spPr>
          <a:xfrm>
            <a:off x="515937" y="180271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9" name="TextBox 8">
            <a:extLst>
              <a:ext uri="{FF2B5EF4-FFF2-40B4-BE49-F238E27FC236}">
                <a16:creationId xmlns:a16="http://schemas.microsoft.com/office/drawing/2014/main" id="{FE450EB6-51BB-40E2-A443-1AEA387E57DC}"/>
              </a:ext>
            </a:extLst>
          </p:cNvPr>
          <p:cNvSpPr txBox="1"/>
          <p:nvPr/>
        </p:nvSpPr>
        <p:spPr>
          <a:xfrm>
            <a:off x="283238" y="2601544"/>
            <a:ext cx="1915355" cy="9233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Q33_1. </a:t>
            </a:r>
            <a:r>
              <a:rPr lang="en-GB" sz="900" dirty="0">
                <a:latin typeface="Arial" panose="020B0604020202020204" pitchFamily="34" charset="0"/>
                <a:cs typeface="Arial" panose="020B0604020202020204" pitchFamily="34" charset="0"/>
              </a:rPr>
              <a:t>In the last 12 months, did your NHS mental health team give you any help or advice with finding support for… Joining a group or taking part in an activity (e.g. art, sport etc)</a:t>
            </a:r>
            <a:endParaRPr lang="en-US" sz="9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AEA83BD-8CFB-9646-A75C-836774F499A5}"/>
              </a:ext>
            </a:extLst>
          </p:cNvPr>
          <p:cNvSpPr txBox="1"/>
          <p:nvPr/>
        </p:nvSpPr>
        <p:spPr>
          <a:xfrm>
            <a:off x="283238" y="3579794"/>
            <a:ext cx="1915354"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Q33_2. </a:t>
            </a:r>
            <a:r>
              <a:rPr lang="en-GB" sz="900" dirty="0">
                <a:latin typeface="Arial" panose="020B0604020202020204" pitchFamily="34" charset="0"/>
                <a:cs typeface="Arial" panose="020B0604020202020204" pitchFamily="34" charset="0"/>
              </a:rPr>
              <a:t>In the last 12 months, did your NHS mental health team give you any help or advice with finding support for… Finding or keeping work</a:t>
            </a:r>
            <a:endParaRPr lang="en-US" sz="9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3163B63-C179-9911-2A7E-181D0DF9B9D7}"/>
              </a:ext>
            </a:extLst>
          </p:cNvPr>
          <p:cNvSpPr txBox="1"/>
          <p:nvPr/>
        </p:nvSpPr>
        <p:spPr>
          <a:xfrm>
            <a:off x="283238" y="4408442"/>
            <a:ext cx="1915354"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Q33_3. </a:t>
            </a:r>
            <a:r>
              <a:rPr lang="en-GB" sz="900" dirty="0">
                <a:latin typeface="Arial" panose="020B0604020202020204" pitchFamily="34" charset="0"/>
                <a:cs typeface="Arial" panose="020B0604020202020204" pitchFamily="34" charset="0"/>
              </a:rPr>
              <a:t>In the last 12 months, did your NHS mental health team give you any help or advice with finding support for… Financial advice or benefits</a:t>
            </a:r>
            <a:endParaRPr lang="en-US" sz="900" dirty="0">
              <a:latin typeface="Arial" panose="020B0604020202020204" pitchFamily="34" charset="0"/>
              <a:cs typeface="Arial" panose="020B0604020202020204" pitchFamily="34" charset="0"/>
            </a:endParaRPr>
          </a:p>
        </p:txBody>
      </p:sp>
      <p:graphicFrame>
        <p:nvGraphicFramePr>
          <p:cNvPr id="15" name="table" descr="Number of respondents, Trust score, National average, lowest trust score, highest trust score shown for Q32, Q33 Q34 and Q35." title="Summary of scores">
            <a:extLst>
              <a:ext uri="{FF2B5EF4-FFF2-40B4-BE49-F238E27FC236}">
                <a16:creationId xmlns:a16="http://schemas.microsoft.com/office/drawing/2014/main" id="{BE440DDC-962F-CA15-CCC6-2D28AFA5B1F6}"/>
              </a:ext>
            </a:extLst>
          </p:cNvPr>
          <p:cNvGraphicFramePr>
            <a:graphicFrameLocks noGrp="1"/>
          </p:cNvGraphicFramePr>
          <p:nvPr>
            <p:extLst>
              <p:ext uri="{D42A27DB-BD31-4B8C-83A1-F6EECF244321}">
                <p14:modId xmlns:p14="http://schemas.microsoft.com/office/powerpoint/2010/main" val="28098078"/>
              </p:ext>
            </p:extLst>
          </p:nvPr>
        </p:nvGraphicFramePr>
        <p:xfrm>
          <a:off x="8945999" y="2346458"/>
          <a:ext cx="1516983" cy="3974756"/>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71989">
                  <a:extLst>
                    <a:ext uri="{9D8B030D-6E8A-4147-A177-3AD203B41FA5}">
                      <a16:colId xmlns:a16="http://schemas.microsoft.com/office/drawing/2014/main" val="4049772561"/>
                    </a:ext>
                  </a:extLst>
                </a:gridCol>
                <a:gridCol w="718542">
                  <a:extLst>
                    <a:ext uri="{9D8B030D-6E8A-4147-A177-3AD203B41FA5}">
                      <a16:colId xmlns:a16="http://schemas.microsoft.com/office/drawing/2014/main" val="761297345"/>
                    </a:ext>
                  </a:extLst>
                </a:gridCol>
                <a:gridCol w="475913">
                  <a:extLst>
                    <a:ext uri="{9D8B030D-6E8A-4147-A177-3AD203B41FA5}">
                      <a16:colId xmlns:a16="http://schemas.microsoft.com/office/drawing/2014/main" val="500928175"/>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1383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2019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40335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2019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4022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22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7"/>
                  </a:ext>
                </a:extLst>
              </a:tr>
              <a:tr h="38463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7" name="TextBox 6">
            <a:extLst>
              <a:ext uri="{FF2B5EF4-FFF2-40B4-BE49-F238E27FC236}">
                <a16:creationId xmlns:a16="http://schemas.microsoft.com/office/drawing/2014/main" id="{AECFF89C-4890-D6DA-807F-53DB0C2F7551}"/>
              </a:ext>
            </a:extLst>
          </p:cNvPr>
          <p:cNvSpPr txBox="1"/>
          <p:nvPr/>
        </p:nvSpPr>
        <p:spPr>
          <a:xfrm>
            <a:off x="426841" y="1110260"/>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0B991762-057C-6FEA-E5E3-0B561469BC2C}"/>
              </a:ext>
            </a:extLst>
          </p:cNvPr>
          <p:cNvGrpSpPr/>
          <p:nvPr/>
        </p:nvGrpSpPr>
        <p:grpSpPr>
          <a:xfrm>
            <a:off x="3776110" y="2265528"/>
            <a:ext cx="1086785" cy="230832"/>
            <a:chOff x="3809680" y="2341538"/>
            <a:chExt cx="1086785" cy="230832"/>
          </a:xfrm>
        </p:grpSpPr>
        <p:sp>
          <p:nvSpPr>
            <p:cNvPr id="21" name="TextBox 20">
              <a:extLst>
                <a:ext uri="{FF2B5EF4-FFF2-40B4-BE49-F238E27FC236}">
                  <a16:creationId xmlns:a16="http://schemas.microsoft.com/office/drawing/2014/main" id="{26A1FDAF-7390-256E-55EA-33161AFCA551}"/>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2" name="Rectangle 21">
              <a:extLst>
                <a:ext uri="{FF2B5EF4-FFF2-40B4-BE49-F238E27FC236}">
                  <a16:creationId xmlns:a16="http://schemas.microsoft.com/office/drawing/2014/main" id="{3FF4B793-6BFE-2E31-EEBF-F14C3A2199C3}"/>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TextBox 3">
            <a:extLst>
              <a:ext uri="{FF2B5EF4-FFF2-40B4-BE49-F238E27FC236}">
                <a16:creationId xmlns:a16="http://schemas.microsoft.com/office/drawing/2014/main" id="{576C3A17-F0FC-0CE5-D383-64134B2997A0}"/>
              </a:ext>
            </a:extLst>
          </p:cNvPr>
          <p:cNvSpPr txBox="1"/>
          <p:nvPr/>
        </p:nvSpPr>
        <p:spPr>
          <a:xfrm>
            <a:off x="439634" y="6262918"/>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6" name="Q33_1" descr="Bar chart showing breakdown of length of stay for this NHS trust.">
            <a:extLst>
              <a:ext uri="{FF2B5EF4-FFF2-40B4-BE49-F238E27FC236}">
                <a16:creationId xmlns:a16="http://schemas.microsoft.com/office/drawing/2014/main" id="{9044321B-07DC-34FB-5029-BA6363694FC0}"/>
              </a:ext>
            </a:extLst>
          </p:cNvPr>
          <p:cNvGraphicFramePr/>
          <p:nvPr>
            <p:extLst>
              <p:ext uri="{D42A27DB-BD31-4B8C-83A1-F6EECF244321}">
                <p14:modId xmlns:p14="http://schemas.microsoft.com/office/powerpoint/2010/main" val="411711110"/>
              </p:ext>
            </p:extLst>
          </p:nvPr>
        </p:nvGraphicFramePr>
        <p:xfrm>
          <a:off x="1151263" y="2394769"/>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Q33_2" descr="Bar chart showing breakdown of length of stay for this NHS trust.">
            <a:extLst>
              <a:ext uri="{FF2B5EF4-FFF2-40B4-BE49-F238E27FC236}">
                <a16:creationId xmlns:a16="http://schemas.microsoft.com/office/drawing/2014/main" id="{FECEAC35-A9C9-88C5-6647-0848D8B1E020}"/>
              </a:ext>
            </a:extLst>
          </p:cNvPr>
          <p:cNvGraphicFramePr/>
          <p:nvPr>
            <p:extLst>
              <p:ext uri="{D42A27DB-BD31-4B8C-83A1-F6EECF244321}">
                <p14:modId xmlns:p14="http://schemas.microsoft.com/office/powerpoint/2010/main" val="3323355088"/>
              </p:ext>
            </p:extLst>
          </p:nvPr>
        </p:nvGraphicFramePr>
        <p:xfrm>
          <a:off x="1151263" y="3246458"/>
          <a:ext cx="8244000" cy="11644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Q33_3" descr="Bar chart showing breakdown of length of stay for this NHS trust.">
            <a:extLst>
              <a:ext uri="{FF2B5EF4-FFF2-40B4-BE49-F238E27FC236}">
                <a16:creationId xmlns:a16="http://schemas.microsoft.com/office/drawing/2014/main" id="{67F7528F-2424-F184-E98B-54F0870BFA39}"/>
              </a:ext>
            </a:extLst>
          </p:cNvPr>
          <p:cNvGraphicFramePr/>
          <p:nvPr>
            <p:extLst>
              <p:ext uri="{D42A27DB-BD31-4B8C-83A1-F6EECF244321}">
                <p14:modId xmlns:p14="http://schemas.microsoft.com/office/powerpoint/2010/main" val="136753736"/>
              </p:ext>
            </p:extLst>
          </p:nvPr>
        </p:nvGraphicFramePr>
        <p:xfrm>
          <a:off x="1151263" y="4174541"/>
          <a:ext cx="8244000" cy="116446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Q33_4" descr="Bar chart showing breakdown of length of stay for this NHS trust.">
            <a:extLst>
              <a:ext uri="{FF2B5EF4-FFF2-40B4-BE49-F238E27FC236}">
                <a16:creationId xmlns:a16="http://schemas.microsoft.com/office/drawing/2014/main" id="{1B90D860-8734-311E-FF5D-330804035830}"/>
              </a:ext>
            </a:extLst>
          </p:cNvPr>
          <p:cNvGraphicFramePr/>
          <p:nvPr>
            <p:extLst>
              <p:ext uri="{D42A27DB-BD31-4B8C-83A1-F6EECF244321}">
                <p14:modId xmlns:p14="http://schemas.microsoft.com/office/powerpoint/2010/main" val="784834662"/>
              </p:ext>
            </p:extLst>
          </p:nvPr>
        </p:nvGraphicFramePr>
        <p:xfrm>
          <a:off x="1149789" y="5022340"/>
          <a:ext cx="8244000" cy="1164467"/>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CA087291-4798-4DBA-6DAD-CF8584841037}"/>
              </a:ext>
            </a:extLst>
          </p:cNvPr>
          <p:cNvSpPr txBox="1"/>
          <p:nvPr/>
        </p:nvSpPr>
        <p:spPr>
          <a:xfrm>
            <a:off x="283239" y="5334458"/>
            <a:ext cx="1915354"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Q33_4. In the last 12 months, did your NHS mental health team give you any help or advice with finding support for… Cost of living</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869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742E29CA-6271-D557-C5B9-994B6E5BF9ED}"/>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 (continued)</a:t>
            </a:r>
            <a:endParaRPr lang="en-GB" dirty="0"/>
          </a:p>
        </p:txBody>
      </p:sp>
      <p:sp>
        <p:nvSpPr>
          <p:cNvPr id="7" name="Title 6">
            <a:extLst>
              <a:ext uri="{FF2B5EF4-FFF2-40B4-BE49-F238E27FC236}">
                <a16:creationId xmlns:a16="http://schemas.microsoft.com/office/drawing/2014/main" id="{EB00D6FF-1933-A6B2-452A-1E1F778EA267}"/>
              </a:ext>
            </a:extLst>
          </p:cNvPr>
          <p:cNvSpPr txBox="1">
            <a:spLocks/>
          </p:cNvSpPr>
          <p:nvPr/>
        </p:nvSpPr>
        <p:spPr>
          <a:xfrm>
            <a:off x="515937" y="1354347"/>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0" name="TextBox 9">
            <a:extLst>
              <a:ext uri="{FF2B5EF4-FFF2-40B4-BE49-F238E27FC236}">
                <a16:creationId xmlns:a16="http://schemas.microsoft.com/office/drawing/2014/main" id="{B17BEE25-A177-F219-88B7-5ADE2AD7EC60}"/>
              </a:ext>
            </a:extLst>
          </p:cNvPr>
          <p:cNvSpPr txBox="1"/>
          <p:nvPr/>
        </p:nvSpPr>
        <p:spPr>
          <a:xfrm>
            <a:off x="628769" y="2360463"/>
            <a:ext cx="1489031" cy="7848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dirty="0">
                <a:latin typeface="Arial" panose="020B0604020202020204" pitchFamily="34" charset="0"/>
                <a:cs typeface="Arial" panose="020B0604020202020204" pitchFamily="34" charset="0"/>
              </a:rPr>
              <a:t>Q32. </a:t>
            </a:r>
            <a:r>
              <a:rPr lang="en-GB" sz="900" b="0" dirty="0">
                <a:latin typeface="Arial" panose="020B0604020202020204" pitchFamily="34" charset="0"/>
                <a:cs typeface="Arial" panose="020B0604020202020204" pitchFamily="34" charset="0"/>
              </a:rPr>
              <a:t>In the last 12 months, has your NHS mental health team supported you with your physical health needs?</a:t>
            </a:r>
            <a:endParaRPr lang="en-US" sz="900" b="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FFE4DEC-D608-1435-0BF6-BA0AABAC1B9B}"/>
              </a:ext>
            </a:extLst>
          </p:cNvPr>
          <p:cNvSpPr txBox="1"/>
          <p:nvPr/>
        </p:nvSpPr>
        <p:spPr>
          <a:xfrm>
            <a:off x="536902" y="3317748"/>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Q34. </a:t>
            </a:r>
            <a:r>
              <a:rPr lang="en-GB" sz="900" dirty="0">
                <a:latin typeface="Arial" panose="020B0604020202020204" pitchFamily="34" charset="0"/>
                <a:cs typeface="Arial" panose="020B0604020202020204" pitchFamily="34" charset="0"/>
              </a:rPr>
              <a:t>Have NHS mental health services involved a member of your family or someone else close to you as much as you would like?</a:t>
            </a:r>
            <a:endParaRPr lang="en-US" sz="9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35D99DE5-0FBC-B135-3AAA-439483029471}"/>
              </a:ext>
            </a:extLst>
          </p:cNvPr>
          <p:cNvGrpSpPr/>
          <p:nvPr/>
        </p:nvGrpSpPr>
        <p:grpSpPr>
          <a:xfrm>
            <a:off x="3816750" y="1663101"/>
            <a:ext cx="1086785" cy="230832"/>
            <a:chOff x="3809680" y="2341538"/>
            <a:chExt cx="1086785" cy="230832"/>
          </a:xfrm>
        </p:grpSpPr>
        <p:sp>
          <p:nvSpPr>
            <p:cNvPr id="19" name="TextBox 18">
              <a:extLst>
                <a:ext uri="{FF2B5EF4-FFF2-40B4-BE49-F238E27FC236}">
                  <a16:creationId xmlns:a16="http://schemas.microsoft.com/office/drawing/2014/main" id="{4F36EF1F-3BCD-1A0B-F78C-203D37E084F6}"/>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0DD86194-7078-8687-F35B-26E060C17B62}"/>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TextBox 4">
            <a:extLst>
              <a:ext uri="{FF2B5EF4-FFF2-40B4-BE49-F238E27FC236}">
                <a16:creationId xmlns:a16="http://schemas.microsoft.com/office/drawing/2014/main" id="{001042B9-DA0D-96BE-8975-C00196916179}"/>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5" name="Q32" descr="Bar chart showing breakdown of length of stay for this NHS trust.">
            <a:extLst>
              <a:ext uri="{FF2B5EF4-FFF2-40B4-BE49-F238E27FC236}">
                <a16:creationId xmlns:a16="http://schemas.microsoft.com/office/drawing/2014/main" id="{B75C5344-3200-79E5-30F2-2F64B89B5F38}"/>
              </a:ext>
            </a:extLst>
          </p:cNvPr>
          <p:cNvGraphicFramePr/>
          <p:nvPr>
            <p:extLst>
              <p:ext uri="{D42A27DB-BD31-4B8C-83A1-F6EECF244321}">
                <p14:modId xmlns:p14="http://schemas.microsoft.com/office/powerpoint/2010/main" val="2048724113"/>
              </p:ext>
            </p:extLst>
          </p:nvPr>
        </p:nvGraphicFramePr>
        <p:xfrm>
          <a:off x="1012886" y="2071076"/>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4" descr="Bar chart showing breakdown of length of stay for this NHS trust.">
            <a:extLst>
              <a:ext uri="{FF2B5EF4-FFF2-40B4-BE49-F238E27FC236}">
                <a16:creationId xmlns:a16="http://schemas.microsoft.com/office/drawing/2014/main" id="{A11C6C65-DF1B-4574-2690-E3E605F9D8D0}"/>
              </a:ext>
            </a:extLst>
          </p:cNvPr>
          <p:cNvGraphicFramePr/>
          <p:nvPr>
            <p:extLst>
              <p:ext uri="{D42A27DB-BD31-4B8C-83A1-F6EECF244321}">
                <p14:modId xmlns:p14="http://schemas.microsoft.com/office/powerpoint/2010/main" val="3194709861"/>
              </p:ext>
            </p:extLst>
          </p:nvPr>
        </p:nvGraphicFramePr>
        <p:xfrm>
          <a:off x="1012886" y="3053964"/>
          <a:ext cx="8244000" cy="11644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table" descr="Number of respondents, Trust score, National average, lowest trust score, highest trust score shown for Q32, Q33 Q34 and Q35." title="Summary of scores">
            <a:extLst>
              <a:ext uri="{FF2B5EF4-FFF2-40B4-BE49-F238E27FC236}">
                <a16:creationId xmlns:a16="http://schemas.microsoft.com/office/drawing/2014/main" id="{EEDFD3AC-0FC2-1073-8B3E-AF0C233FEB45}"/>
              </a:ext>
            </a:extLst>
          </p:cNvPr>
          <p:cNvGraphicFramePr>
            <a:graphicFrameLocks noGrp="1"/>
          </p:cNvGraphicFramePr>
          <p:nvPr>
            <p:extLst>
              <p:ext uri="{D42A27DB-BD31-4B8C-83A1-F6EECF244321}">
                <p14:modId xmlns:p14="http://schemas.microsoft.com/office/powerpoint/2010/main" val="1636137871"/>
              </p:ext>
            </p:extLst>
          </p:nvPr>
        </p:nvGraphicFramePr>
        <p:xfrm>
          <a:off x="8649309" y="1908000"/>
          <a:ext cx="1983388" cy="2398563"/>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47082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241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CDC27E33-622E-7E3D-705A-F319BA389BE1}"/>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11" name="Title 6">
            <a:extLst>
              <a:ext uri="{FF2B5EF4-FFF2-40B4-BE49-F238E27FC236}">
                <a16:creationId xmlns:a16="http://schemas.microsoft.com/office/drawing/2014/main" id="{FB873009-AB07-7476-3E5F-C3F7F367A079}"/>
              </a:ext>
            </a:extLst>
          </p:cNvPr>
          <p:cNvSpPr txBox="1">
            <a:spLocks/>
          </p:cNvSpPr>
          <p:nvPr/>
        </p:nvSpPr>
        <p:spPr>
          <a:xfrm>
            <a:off x="515937" y="1830603"/>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6" name="TextBox 5">
            <a:extLst>
              <a:ext uri="{FF2B5EF4-FFF2-40B4-BE49-F238E27FC236}">
                <a16:creationId xmlns:a16="http://schemas.microsoft.com/office/drawing/2014/main" id="{2E449E73-39D6-6781-BD83-35FDB31E9E26}"/>
              </a:ext>
            </a:extLst>
          </p:cNvPr>
          <p:cNvSpPr txBox="1"/>
          <p:nvPr/>
        </p:nvSpPr>
        <p:spPr>
          <a:xfrm>
            <a:off x="475929" y="2895930"/>
            <a:ext cx="158400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Q35. Has your NHS mental health team asked if you need support to access your care and treatment?</a:t>
            </a:r>
          </a:p>
        </p:txBody>
      </p:sp>
      <p:sp>
        <p:nvSpPr>
          <p:cNvPr id="4" name="TextBox 3">
            <a:extLst>
              <a:ext uri="{FF2B5EF4-FFF2-40B4-BE49-F238E27FC236}">
                <a16:creationId xmlns:a16="http://schemas.microsoft.com/office/drawing/2014/main" id="{50BF0940-E38B-822C-70E8-92A6125F371C}"/>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7A808C38-865C-09F9-04D3-4662D991E144}"/>
              </a:ext>
            </a:extLst>
          </p:cNvPr>
          <p:cNvGrpSpPr/>
          <p:nvPr/>
        </p:nvGrpSpPr>
        <p:grpSpPr>
          <a:xfrm>
            <a:off x="3776110" y="2265528"/>
            <a:ext cx="1086785" cy="230832"/>
            <a:chOff x="3809680" y="2341538"/>
            <a:chExt cx="1086785" cy="230832"/>
          </a:xfrm>
        </p:grpSpPr>
        <p:sp>
          <p:nvSpPr>
            <p:cNvPr id="19" name="TextBox 18">
              <a:extLst>
                <a:ext uri="{FF2B5EF4-FFF2-40B4-BE49-F238E27FC236}">
                  <a16:creationId xmlns:a16="http://schemas.microsoft.com/office/drawing/2014/main" id="{3DF5FD6E-7954-A811-EC8B-A999AA277527}"/>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287CE1DB-B101-3718-C43E-020000D90069}"/>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a:extLst>
              <a:ext uri="{FF2B5EF4-FFF2-40B4-BE49-F238E27FC236}">
                <a16:creationId xmlns:a16="http://schemas.microsoft.com/office/drawing/2014/main" id="{6B45A449-2C27-D17F-6E1C-8380753B0C59}"/>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5" name="Q35" descr="Bar chart showing breakdown of length of stay for this NHS trust.">
            <a:extLst>
              <a:ext uri="{FF2B5EF4-FFF2-40B4-BE49-F238E27FC236}">
                <a16:creationId xmlns:a16="http://schemas.microsoft.com/office/drawing/2014/main" id="{D760C08B-7F42-CE80-1536-D810A5F5588B}"/>
              </a:ext>
            </a:extLst>
          </p:cNvPr>
          <p:cNvGraphicFramePr/>
          <p:nvPr>
            <p:extLst>
              <p:ext uri="{D42A27DB-BD31-4B8C-83A1-F6EECF244321}">
                <p14:modId xmlns:p14="http://schemas.microsoft.com/office/powerpoint/2010/main" val="2723913845"/>
              </p:ext>
            </p:extLst>
          </p:nvPr>
        </p:nvGraphicFramePr>
        <p:xfrm>
          <a:off x="845261" y="2535562"/>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descr="Number of respondents, Trust score, National average, lowest trust score, highest trust score shown for Q28 and Q29." title="Summary of scores">
            <a:extLst>
              <a:ext uri="{FF2B5EF4-FFF2-40B4-BE49-F238E27FC236}">
                <a16:creationId xmlns:a16="http://schemas.microsoft.com/office/drawing/2014/main" id="{8907C069-F412-A22A-9807-7008D5BFE121}"/>
              </a:ext>
            </a:extLst>
          </p:cNvPr>
          <p:cNvGraphicFramePr>
            <a:graphicFrameLocks noGrp="1"/>
          </p:cNvGraphicFramePr>
          <p:nvPr>
            <p:extLst>
              <p:ext uri="{D42A27DB-BD31-4B8C-83A1-F6EECF244321}">
                <p14:modId xmlns:p14="http://schemas.microsoft.com/office/powerpoint/2010/main" val="1886793701"/>
              </p:ext>
            </p:extLst>
          </p:nvPr>
        </p:nvGraphicFramePr>
        <p:xfrm>
          <a:off x="8640000" y="2412000"/>
          <a:ext cx="2020210" cy="1034938"/>
        </p:xfrm>
        <a:graphic>
          <a:graphicData uri="http://schemas.openxmlformats.org/drawingml/2006/table">
            <a:tbl>
              <a:tblPr firstRow="1" bandRow="1">
                <a:tableStyleId>{5940675A-B579-460E-94D1-54222C63F5DA}</a:tableStyleId>
              </a:tblPr>
              <a:tblGrid>
                <a:gridCol w="92053">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Tree>
    <p:extLst>
      <p:ext uri="{BB962C8B-B14F-4D97-AF65-F5344CB8AC3E}">
        <p14:creationId xmlns:p14="http://schemas.microsoft.com/office/powerpoint/2010/main" val="114488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5D51A35-6B6C-34A4-7E65-B9FF41A3F17C}"/>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6BEFD4A9-BEFF-ED3A-EF61-B083F8E3B6E7}"/>
              </a:ext>
            </a:extLst>
          </p:cNvPr>
          <p:cNvSpPr txBox="1">
            <a:spLocks/>
          </p:cNvSpPr>
          <p:nvPr/>
        </p:nvSpPr>
        <p:spPr>
          <a:xfrm>
            <a:off x="515938" y="1802534"/>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7" name="TextBox 6">
            <a:extLst>
              <a:ext uri="{FF2B5EF4-FFF2-40B4-BE49-F238E27FC236}">
                <a16:creationId xmlns:a16="http://schemas.microsoft.com/office/drawing/2014/main" id="{C2F0ED9E-14FD-A9FF-C499-7C5850197FA1}"/>
              </a:ext>
            </a:extLst>
          </p:cNvPr>
          <p:cNvSpPr txBox="1"/>
          <p:nvPr/>
        </p:nvSpPr>
        <p:spPr>
          <a:xfrm>
            <a:off x="501239" y="2870763"/>
            <a:ext cx="1584000" cy="5078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Q13. Did your NHS mental health team treat you with care and compassion?</a:t>
            </a:r>
          </a:p>
        </p:txBody>
      </p:sp>
      <p:sp>
        <p:nvSpPr>
          <p:cNvPr id="12" name="TextBox 11">
            <a:extLst>
              <a:ext uri="{FF2B5EF4-FFF2-40B4-BE49-F238E27FC236}">
                <a16:creationId xmlns:a16="http://schemas.microsoft.com/office/drawing/2014/main" id="{D6B21ACB-41C0-22FC-4C2B-8BCA38C93B59}"/>
              </a:ext>
            </a:extLst>
          </p:cNvPr>
          <p:cNvSpPr txBox="1"/>
          <p:nvPr/>
        </p:nvSpPr>
        <p:spPr>
          <a:xfrm>
            <a:off x="501239" y="3759100"/>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Q40. Overall, in the last 12 months, did you feel that you were treated with respect and dignity by NHS mental health services?</a:t>
            </a:r>
          </a:p>
        </p:txBody>
      </p:sp>
      <p:sp>
        <p:nvSpPr>
          <p:cNvPr id="4" name="TextBox 3">
            <a:extLst>
              <a:ext uri="{FF2B5EF4-FFF2-40B4-BE49-F238E27FC236}">
                <a16:creationId xmlns:a16="http://schemas.microsoft.com/office/drawing/2014/main" id="{B7E11D28-5E4E-FEA4-BEC8-B10C91032B61}"/>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1108309E-DE2F-6146-1A5E-6EB6D3C02ABD}"/>
              </a:ext>
            </a:extLst>
          </p:cNvPr>
          <p:cNvGrpSpPr/>
          <p:nvPr/>
        </p:nvGrpSpPr>
        <p:grpSpPr>
          <a:xfrm>
            <a:off x="3776110" y="2265528"/>
            <a:ext cx="1086785" cy="230832"/>
            <a:chOff x="3809680" y="2341538"/>
            <a:chExt cx="1086785" cy="230832"/>
          </a:xfrm>
        </p:grpSpPr>
        <p:sp>
          <p:nvSpPr>
            <p:cNvPr id="19" name="TextBox 18">
              <a:extLst>
                <a:ext uri="{FF2B5EF4-FFF2-40B4-BE49-F238E27FC236}">
                  <a16:creationId xmlns:a16="http://schemas.microsoft.com/office/drawing/2014/main" id="{B7E0677C-36B6-3E01-D4C6-F3487C919792}"/>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90AF2A65-480F-D59E-A27F-6F4D2401CB6B}"/>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B0C17DC0-EC53-1DB2-A75D-CC2A00AEBFC8}"/>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6" name="table" descr="Number of respondents, Trust score, National average, lowest trust score, highest trust score shown for Q28 and Q29." title="Summary of scores">
            <a:extLst>
              <a:ext uri="{FF2B5EF4-FFF2-40B4-BE49-F238E27FC236}">
                <a16:creationId xmlns:a16="http://schemas.microsoft.com/office/drawing/2014/main" id="{11A3148A-C72C-FA83-D2E9-50B6D6E1FB08}"/>
              </a:ext>
            </a:extLst>
          </p:cNvPr>
          <p:cNvGraphicFramePr>
            <a:graphicFrameLocks noGrp="1"/>
          </p:cNvGraphicFramePr>
          <p:nvPr>
            <p:extLst>
              <p:ext uri="{D42A27DB-BD31-4B8C-83A1-F6EECF244321}">
                <p14:modId xmlns:p14="http://schemas.microsoft.com/office/powerpoint/2010/main" val="465335274"/>
              </p:ext>
            </p:extLst>
          </p:nvPr>
        </p:nvGraphicFramePr>
        <p:xfrm>
          <a:off x="8640000" y="2412000"/>
          <a:ext cx="2020210" cy="2273609"/>
        </p:xfrm>
        <a:graphic>
          <a:graphicData uri="http://schemas.openxmlformats.org/drawingml/2006/table">
            <a:tbl>
              <a:tblPr firstRow="1" bandRow="1">
                <a:tableStyleId>{5940675A-B579-460E-94D1-54222C63F5DA}</a:tableStyleId>
              </a:tblPr>
              <a:tblGrid>
                <a:gridCol w="92053">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4586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9" name="Q13" descr="Bar chart showing breakdown of length of stay for this NHS trust.">
            <a:extLst>
              <a:ext uri="{FF2B5EF4-FFF2-40B4-BE49-F238E27FC236}">
                <a16:creationId xmlns:a16="http://schemas.microsoft.com/office/drawing/2014/main" id="{ADC03114-3440-5761-0204-0F3F1B09E206}"/>
              </a:ext>
            </a:extLst>
          </p:cNvPr>
          <p:cNvGraphicFramePr/>
          <p:nvPr>
            <p:extLst>
              <p:ext uri="{D42A27DB-BD31-4B8C-83A1-F6EECF244321}">
                <p14:modId xmlns:p14="http://schemas.microsoft.com/office/powerpoint/2010/main" val="2266165958"/>
              </p:ext>
            </p:extLst>
          </p:nvPr>
        </p:nvGraphicFramePr>
        <p:xfrm>
          <a:off x="888491" y="2482103"/>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40" descr="Bar chart showing breakdown of length of stay for this NHS trust.">
            <a:extLst>
              <a:ext uri="{FF2B5EF4-FFF2-40B4-BE49-F238E27FC236}">
                <a16:creationId xmlns:a16="http://schemas.microsoft.com/office/drawing/2014/main" id="{3B5F7109-ED5C-9A55-5DFD-FEBB7AE10473}"/>
              </a:ext>
            </a:extLst>
          </p:cNvPr>
          <p:cNvGraphicFramePr/>
          <p:nvPr>
            <p:extLst>
              <p:ext uri="{D42A27DB-BD31-4B8C-83A1-F6EECF244321}">
                <p14:modId xmlns:p14="http://schemas.microsoft.com/office/powerpoint/2010/main" val="1554056803"/>
              </p:ext>
            </p:extLst>
          </p:nvPr>
        </p:nvGraphicFramePr>
        <p:xfrm>
          <a:off x="888491" y="3452907"/>
          <a:ext cx="8244000" cy="11644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5094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8" name="TextBox 7">
            <a:extLst>
              <a:ext uri="{FF2B5EF4-FFF2-40B4-BE49-F238E27FC236}">
                <a16:creationId xmlns:a16="http://schemas.microsoft.com/office/drawing/2014/main" id="{0063A560-A089-DC27-3E00-22411DBC3E32}"/>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11" name="Title 6">
            <a:extLst>
              <a:ext uri="{FF2B5EF4-FFF2-40B4-BE49-F238E27FC236}">
                <a16:creationId xmlns:a16="http://schemas.microsoft.com/office/drawing/2014/main" id="{896F56AC-A723-B9B3-8108-E103535D5D0F}"/>
              </a:ext>
            </a:extLst>
          </p:cNvPr>
          <p:cNvSpPr txBox="1">
            <a:spLocks/>
          </p:cNvSpPr>
          <p:nvPr/>
        </p:nvSpPr>
        <p:spPr>
          <a:xfrm>
            <a:off x="515938" y="181371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9" name="TextBox 8">
            <a:extLst>
              <a:ext uri="{FF2B5EF4-FFF2-40B4-BE49-F238E27FC236}">
                <a16:creationId xmlns:a16="http://schemas.microsoft.com/office/drawing/2014/main" id="{36AABE9D-E5BB-C417-F8EF-1464AC449F9F}"/>
              </a:ext>
            </a:extLst>
          </p:cNvPr>
          <p:cNvSpPr txBox="1"/>
          <p:nvPr/>
        </p:nvSpPr>
        <p:spPr>
          <a:xfrm>
            <a:off x="395403" y="2808859"/>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Q39. Overall, in the last 12 months, how was your experience of using the NHS mental health services? </a:t>
            </a:r>
          </a:p>
        </p:txBody>
      </p:sp>
      <p:graphicFrame>
        <p:nvGraphicFramePr>
          <p:cNvPr id="10" name="table" descr="Number of respondents, Trust score, National average, lowest trust score, highest trust score shown for Q32, Q33 Q34 and Q35." title="Summary of scores">
            <a:extLst>
              <a:ext uri="{FF2B5EF4-FFF2-40B4-BE49-F238E27FC236}">
                <a16:creationId xmlns:a16="http://schemas.microsoft.com/office/drawing/2014/main" id="{56BB27B5-4544-328D-8914-0AB002F3B52A}"/>
              </a:ext>
            </a:extLst>
          </p:cNvPr>
          <p:cNvGraphicFramePr>
            <a:graphicFrameLocks noGrp="1"/>
          </p:cNvGraphicFramePr>
          <p:nvPr>
            <p:extLst>
              <p:ext uri="{D42A27DB-BD31-4B8C-83A1-F6EECF244321}">
                <p14:modId xmlns:p14="http://schemas.microsoft.com/office/powerpoint/2010/main" val="2004515228"/>
              </p:ext>
            </p:extLst>
          </p:nvPr>
        </p:nvGraphicFramePr>
        <p:xfrm>
          <a:off x="8640000" y="2376000"/>
          <a:ext cx="1516983" cy="969878"/>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62156">
                  <a:extLst>
                    <a:ext uri="{9D8B030D-6E8A-4147-A177-3AD203B41FA5}">
                      <a16:colId xmlns:a16="http://schemas.microsoft.com/office/drawing/2014/main" val="4049772561"/>
                    </a:ext>
                  </a:extLst>
                </a:gridCol>
                <a:gridCol w="728375">
                  <a:extLst>
                    <a:ext uri="{9D8B030D-6E8A-4147-A177-3AD203B41FA5}">
                      <a16:colId xmlns:a16="http://schemas.microsoft.com/office/drawing/2014/main" val="761297345"/>
                    </a:ext>
                  </a:extLst>
                </a:gridCol>
                <a:gridCol w="475913">
                  <a:extLst>
                    <a:ext uri="{9D8B030D-6E8A-4147-A177-3AD203B41FA5}">
                      <a16:colId xmlns:a16="http://schemas.microsoft.com/office/drawing/2014/main" val="738952631"/>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ECE048B0-EFB1-8E2F-D081-31902EE8586F}"/>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016E7555-8FA5-55B4-FA7D-01937C342946}"/>
              </a:ext>
            </a:extLst>
          </p:cNvPr>
          <p:cNvGrpSpPr/>
          <p:nvPr/>
        </p:nvGrpSpPr>
        <p:grpSpPr>
          <a:xfrm>
            <a:off x="3776110" y="2265528"/>
            <a:ext cx="1086785" cy="230832"/>
            <a:chOff x="3809680" y="2341538"/>
            <a:chExt cx="1086785" cy="230832"/>
          </a:xfrm>
        </p:grpSpPr>
        <p:sp>
          <p:nvSpPr>
            <p:cNvPr id="17" name="TextBox 16">
              <a:extLst>
                <a:ext uri="{FF2B5EF4-FFF2-40B4-BE49-F238E27FC236}">
                  <a16:creationId xmlns:a16="http://schemas.microsoft.com/office/drawing/2014/main" id="{193B5410-DBC8-088B-FE1C-CBCCAEBBDC7B}"/>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18" name="Rectangle 17">
              <a:extLst>
                <a:ext uri="{FF2B5EF4-FFF2-40B4-BE49-F238E27FC236}">
                  <a16:creationId xmlns:a16="http://schemas.microsoft.com/office/drawing/2014/main" id="{DC186626-8A3A-484C-DF6F-E19C4F9FE5B1}"/>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0F82754D-B146-F33E-6FBD-5F6318C7D796}"/>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39" descr="Bar chart showing breakdown of length of stay for this NHS trust.">
            <a:extLst>
              <a:ext uri="{FF2B5EF4-FFF2-40B4-BE49-F238E27FC236}">
                <a16:creationId xmlns:a16="http://schemas.microsoft.com/office/drawing/2014/main" id="{A268C63E-E9C1-53AF-9667-0B899259B07D}"/>
              </a:ext>
            </a:extLst>
          </p:cNvPr>
          <p:cNvGraphicFramePr/>
          <p:nvPr>
            <p:extLst>
              <p:ext uri="{D42A27DB-BD31-4B8C-83A1-F6EECF244321}">
                <p14:modId xmlns:p14="http://schemas.microsoft.com/office/powerpoint/2010/main" val="4008611650"/>
              </p:ext>
            </p:extLst>
          </p:nvPr>
        </p:nvGraphicFramePr>
        <p:xfrm>
          <a:off x="923543" y="2495268"/>
          <a:ext cx="8244000" cy="11644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5582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26</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8" name="TextBox 7">
            <a:extLst>
              <a:ext uri="{FF2B5EF4-FFF2-40B4-BE49-F238E27FC236}">
                <a16:creationId xmlns:a16="http://schemas.microsoft.com/office/drawing/2014/main" id="{83270ECA-6BAA-07CD-0D16-0EA2A129062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11" name="Title 6">
            <a:extLst>
              <a:ext uri="{FF2B5EF4-FFF2-40B4-BE49-F238E27FC236}">
                <a16:creationId xmlns:a16="http://schemas.microsoft.com/office/drawing/2014/main" id="{CF215450-B85A-991A-2B42-25B8CB6842F7}"/>
              </a:ext>
            </a:extLst>
          </p:cNvPr>
          <p:cNvSpPr txBox="1">
            <a:spLocks/>
          </p:cNvSpPr>
          <p:nvPr/>
        </p:nvSpPr>
        <p:spPr>
          <a:xfrm>
            <a:off x="515938" y="181163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9" name="TextBox 8">
            <a:extLst>
              <a:ext uri="{FF2B5EF4-FFF2-40B4-BE49-F238E27FC236}">
                <a16:creationId xmlns:a16="http://schemas.microsoft.com/office/drawing/2014/main" id="{901EF931-9107-7E1B-1013-CFA61D3CB579}"/>
              </a:ext>
            </a:extLst>
          </p:cNvPr>
          <p:cNvSpPr txBox="1"/>
          <p:nvPr/>
        </p:nvSpPr>
        <p:spPr>
          <a:xfrm>
            <a:off x="517221" y="2747867"/>
            <a:ext cx="1584000" cy="1061829"/>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Q41. Aside from this questionnaire, in the last 12 months, have you been asked by NHS mental health services to give your views on the quality of your care?</a:t>
            </a:r>
          </a:p>
        </p:txBody>
      </p:sp>
      <p:graphicFrame>
        <p:nvGraphicFramePr>
          <p:cNvPr id="10" name="table" descr="Number of respondents, Trust score, National average, lowest trust score, highest trust score shown for Q32, Q33 Q34 and Q35." title="Summary of scores">
            <a:extLst>
              <a:ext uri="{FF2B5EF4-FFF2-40B4-BE49-F238E27FC236}">
                <a16:creationId xmlns:a16="http://schemas.microsoft.com/office/drawing/2014/main" id="{9C1CD2B6-C9AA-3656-135C-9DEEF301D3D2}"/>
              </a:ext>
            </a:extLst>
          </p:cNvPr>
          <p:cNvGraphicFramePr>
            <a:graphicFrameLocks noGrp="1"/>
          </p:cNvGraphicFramePr>
          <p:nvPr>
            <p:extLst>
              <p:ext uri="{D42A27DB-BD31-4B8C-83A1-F6EECF244321}">
                <p14:modId xmlns:p14="http://schemas.microsoft.com/office/powerpoint/2010/main" val="4274357136"/>
              </p:ext>
            </p:extLst>
          </p:nvPr>
        </p:nvGraphicFramePr>
        <p:xfrm>
          <a:off x="8640000" y="2412000"/>
          <a:ext cx="1516983" cy="969878"/>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52324">
                  <a:extLst>
                    <a:ext uri="{9D8B030D-6E8A-4147-A177-3AD203B41FA5}">
                      <a16:colId xmlns:a16="http://schemas.microsoft.com/office/drawing/2014/main" val="4049772561"/>
                    </a:ext>
                  </a:extLst>
                </a:gridCol>
                <a:gridCol w="738207">
                  <a:extLst>
                    <a:ext uri="{9D8B030D-6E8A-4147-A177-3AD203B41FA5}">
                      <a16:colId xmlns:a16="http://schemas.microsoft.com/office/drawing/2014/main" val="761297345"/>
                    </a:ext>
                  </a:extLst>
                </a:gridCol>
                <a:gridCol w="475913">
                  <a:extLst>
                    <a:ext uri="{9D8B030D-6E8A-4147-A177-3AD203B41FA5}">
                      <a16:colId xmlns:a16="http://schemas.microsoft.com/office/drawing/2014/main" val="1191673943"/>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BC1F0ACA-1D11-824C-305A-3242ED4D200A}"/>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7441A4E3-A89C-8987-C22A-83C6B45B69CE}"/>
              </a:ext>
            </a:extLst>
          </p:cNvPr>
          <p:cNvGrpSpPr/>
          <p:nvPr/>
        </p:nvGrpSpPr>
        <p:grpSpPr>
          <a:xfrm>
            <a:off x="3776110" y="2265528"/>
            <a:ext cx="1086785" cy="230832"/>
            <a:chOff x="3809680" y="2341538"/>
            <a:chExt cx="1086785" cy="230832"/>
          </a:xfrm>
        </p:grpSpPr>
        <p:sp>
          <p:nvSpPr>
            <p:cNvPr id="20" name="TextBox 19">
              <a:extLst>
                <a:ext uri="{FF2B5EF4-FFF2-40B4-BE49-F238E27FC236}">
                  <a16:creationId xmlns:a16="http://schemas.microsoft.com/office/drawing/2014/main" id="{939D9EEE-9B60-C25B-8016-2B19698C4F98}"/>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1" name="Rectangle 20">
              <a:extLst>
                <a:ext uri="{FF2B5EF4-FFF2-40B4-BE49-F238E27FC236}">
                  <a16:creationId xmlns:a16="http://schemas.microsoft.com/office/drawing/2014/main" id="{5E015547-861A-AD63-ACED-82C4D48169C2}"/>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72CFF5CE-3EBB-DEF5-A825-B4481149FE52}"/>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41" descr="Bar chart showing breakdown of length of stay for this NHS trust.">
            <a:extLst>
              <a:ext uri="{FF2B5EF4-FFF2-40B4-BE49-F238E27FC236}">
                <a16:creationId xmlns:a16="http://schemas.microsoft.com/office/drawing/2014/main" id="{7B60253E-FDBD-1DB2-7E45-60136A951DDE}"/>
              </a:ext>
            </a:extLst>
          </p:cNvPr>
          <p:cNvGraphicFramePr/>
          <p:nvPr>
            <p:extLst>
              <p:ext uri="{D42A27DB-BD31-4B8C-83A1-F6EECF244321}">
                <p14:modId xmlns:p14="http://schemas.microsoft.com/office/powerpoint/2010/main" val="601323835"/>
              </p:ext>
            </p:extLst>
          </p:nvPr>
        </p:nvGraphicFramePr>
        <p:xfrm>
          <a:off x="935982" y="2526432"/>
          <a:ext cx="8244000" cy="11644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3168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27</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117502301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188430782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3135358186"/>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1937584669"/>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50536468"/>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225551577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172762782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3627755553"/>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306671947"/>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22804959"/>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276924962"/>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4286008147"/>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123923805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1260090333"/>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350640342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24434043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373767429"/>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23026505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848563168"/>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407918240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77217586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2164035517"/>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1273497728"/>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975688543"/>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3542017707"/>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3440508837"/>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4491816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8055962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2545391018"/>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958287741"/>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531860843"/>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46740441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884745686"/>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06046840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365172107"/>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206994283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23836427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63216352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172795987"/>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349522486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67909272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3260333242"/>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09228692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687246704"/>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179944829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4415983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3509668036"/>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274405880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2111801240"/>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77685517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07688353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3966111851"/>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4031486368"/>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3849828410"/>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3137268603"/>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2265496029"/>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515531755"/>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210015353"/>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3501155916"/>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55662007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0148322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3994066304"/>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362639989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1877906015"/>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330964017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40057249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3371873881"/>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23467317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987567272"/>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62675898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71527444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732021698"/>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406271855"/>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60</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47508893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60846083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700292074"/>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670919667"/>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2267669995"/>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3457725013"/>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598989186"/>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36459884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2745481975"/>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46655479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312163142"/>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134077603"/>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3683126194"/>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2649929960"/>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1681727328"/>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1252374952"/>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1872209736"/>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26236921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1264644387"/>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1815425452"/>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2358421830"/>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123999739"/>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3686010040"/>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3228029018"/>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2237270614"/>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4007689147"/>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2099923643"/>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75</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3538613013"/>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550422462"/>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76</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4250096777"/>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77</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79</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79</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204205152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388657656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146380483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162201438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242836047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301999037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231373417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45418140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57675936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370790312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280346176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208677168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261875000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422567431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349322996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103516708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197150765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142510142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328562670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30623208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60304643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179961506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132041370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98840979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160168464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303616775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142522750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283465799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61397445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71266121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245488572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293564585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234713520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171141207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64FB9-A689-22F2-3C8C-C78E778F9C3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7D5168B-22F8-D16E-72E2-C4E16717E3E7}"/>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6DF19D82-7C41-2063-2F33-A64696ABB88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3EFAEB59-E349-67E8-EC41-D16A7E626150}"/>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81079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180969243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337074204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50947863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287077753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364662981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136425276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35578269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4163086588"/>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87;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242019064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348053552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397674963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1163564179"/>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97;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95;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53373096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272514433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187943043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968003636"/>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108;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371978802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257139669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59042375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264075076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170522189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5107525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316393187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364506286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383415395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220434527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2070288822"/>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401107917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98</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E2CC965-229A-8FF6-1A49-39540B4F229A}"/>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1062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13287</Words>
  <Application>Microsoft Office PowerPoint</Application>
  <PresentationFormat>Widescreen</PresentationFormat>
  <Paragraphs>1682</Paragraphs>
  <Slides>128</Slides>
  <Notes>108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128</vt:i4>
      </vt:variant>
    </vt:vector>
  </HeadingPairs>
  <TitlesOfParts>
    <vt:vector size="133" baseType="lpstr">
      <vt:lpstr>Arial</vt:lpstr>
      <vt:lpstr>Arial Black</vt:lpstr>
      <vt:lpstr>Calibri</vt:lpstr>
      <vt:lpstr>Calibri Light</vt:lpstr>
      <vt:lpstr>Office Theme</vt:lpstr>
      <vt:lpstr>Oxford Health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How questions are scored</vt:lpstr>
      <vt:lpstr>How to interpret charts in the Child and Adolescent Mental Health Services section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2025-03-21T20:02:08Z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